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5"/>
  </p:notesMasterIdLst>
  <p:handoutMasterIdLst>
    <p:handoutMasterId r:id="rId56"/>
  </p:handoutMasterIdLst>
  <p:sldIdLst>
    <p:sldId id="262" r:id="rId2"/>
    <p:sldId id="396" r:id="rId3"/>
    <p:sldId id="573" r:id="rId4"/>
    <p:sldId id="577" r:id="rId5"/>
    <p:sldId id="604" r:id="rId6"/>
    <p:sldId id="605" r:id="rId7"/>
    <p:sldId id="603" r:id="rId8"/>
    <p:sldId id="639" r:id="rId9"/>
    <p:sldId id="640" r:id="rId10"/>
    <p:sldId id="608" r:id="rId11"/>
    <p:sldId id="610" r:id="rId12"/>
    <p:sldId id="611" r:id="rId13"/>
    <p:sldId id="612" r:id="rId14"/>
    <p:sldId id="613" r:id="rId15"/>
    <p:sldId id="614" r:id="rId16"/>
    <p:sldId id="615" r:id="rId17"/>
    <p:sldId id="617" r:id="rId18"/>
    <p:sldId id="616" r:id="rId19"/>
    <p:sldId id="619" r:id="rId20"/>
    <p:sldId id="620" r:id="rId21"/>
    <p:sldId id="625" r:id="rId22"/>
    <p:sldId id="621" r:id="rId23"/>
    <p:sldId id="622" r:id="rId24"/>
    <p:sldId id="623" r:id="rId25"/>
    <p:sldId id="624" r:id="rId26"/>
    <p:sldId id="626" r:id="rId27"/>
    <p:sldId id="627" r:id="rId28"/>
    <p:sldId id="628" r:id="rId29"/>
    <p:sldId id="629" r:id="rId30"/>
    <p:sldId id="630" r:id="rId31"/>
    <p:sldId id="631" r:id="rId32"/>
    <p:sldId id="632" r:id="rId33"/>
    <p:sldId id="633" r:id="rId34"/>
    <p:sldId id="634" r:id="rId35"/>
    <p:sldId id="641" r:id="rId36"/>
    <p:sldId id="635" r:id="rId37"/>
    <p:sldId id="637" r:id="rId38"/>
    <p:sldId id="636" r:id="rId39"/>
    <p:sldId id="642" r:id="rId40"/>
    <p:sldId id="644" r:id="rId41"/>
    <p:sldId id="646" r:id="rId42"/>
    <p:sldId id="643" r:id="rId43"/>
    <p:sldId id="645" r:id="rId44"/>
    <p:sldId id="647" r:id="rId45"/>
    <p:sldId id="648" r:id="rId46"/>
    <p:sldId id="649" r:id="rId47"/>
    <p:sldId id="650" r:id="rId48"/>
    <p:sldId id="651" r:id="rId49"/>
    <p:sldId id="652" r:id="rId50"/>
    <p:sldId id="653" r:id="rId51"/>
    <p:sldId id="654" r:id="rId52"/>
    <p:sldId id="638" r:id="rId53"/>
    <p:sldId id="283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5CE"/>
    <a:srgbClr val="DDEEFC"/>
    <a:srgbClr val="F2F2F2"/>
    <a:srgbClr val="F1F5FB"/>
    <a:srgbClr val="006ECC"/>
    <a:srgbClr val="03A6FF"/>
    <a:srgbClr val="B8DBF6"/>
    <a:srgbClr val="F6F6F6"/>
    <a:srgbClr val="0073D2"/>
    <a:srgbClr val="3D7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4" autoAdjust="0"/>
    <p:restoredTop sz="84137" autoAdjust="0"/>
  </p:normalViewPr>
  <p:slideViewPr>
    <p:cSldViewPr snapToGrid="0" showGuides="1">
      <p:cViewPr varScale="1">
        <p:scale>
          <a:sx n="72" d="100"/>
          <a:sy n="72" d="100"/>
        </p:scale>
        <p:origin x="24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77729-C0AC-409E-827F-6575C816C891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A665A-DE80-481F-8946-39E91B67CD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144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D9138E-DB2A-4935-A0B9-B284798CE9F1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4412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3078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1217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192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Average size of statements</a:t>
            </a:r>
            <a:r>
              <a:rPr lang="zh-CN" altLang="en-US" dirty="0" smtClean="0"/>
              <a:t>：语句平均承载的信息量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02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内存泄漏     例子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贝尔实验室：是晶体管，激光器，太阳能电池等多项重大发明的诞生地，成立于</a:t>
            </a:r>
            <a:r>
              <a:rPr lang="en-US" altLang="zh-CN" dirty="0" smtClean="0"/>
              <a:t>1925</a:t>
            </a:r>
            <a:r>
              <a:rPr lang="zh-CN" altLang="en-US" dirty="0" smtClean="0"/>
              <a:t>年，自成立以来获得</a:t>
            </a:r>
            <a:r>
              <a:rPr lang="en-US" altLang="zh-CN" dirty="0" smtClean="0"/>
              <a:t>2</a:t>
            </a:r>
            <a:r>
              <a:rPr lang="zh-CN" altLang="en-US" dirty="0" smtClean="0"/>
              <a:t>万</a:t>
            </a:r>
            <a:r>
              <a:rPr lang="en-US" altLang="zh-CN" dirty="0" smtClean="0"/>
              <a:t>5</a:t>
            </a:r>
            <a:r>
              <a:rPr lang="zh-CN" altLang="en-US" dirty="0" smtClean="0"/>
              <a:t>千重大发明，平均每个工作日获得</a:t>
            </a:r>
            <a:r>
              <a:rPr lang="en-US" altLang="zh-CN" dirty="0" smtClean="0"/>
              <a:t>3</a:t>
            </a:r>
            <a:r>
              <a:rPr lang="zh-CN" altLang="en-US" dirty="0" smtClean="0"/>
              <a:t>项专利。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439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07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59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901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召开评审会议：主持人，讲解员，评审员：听取讲解员的讲解，发表意见，指出产品中存在的问题，与作者确定问题，定义问题的严重程度，如果需要测试，则需要提前准备测试用例，测试程序的逻辑，状态等，并记录测试结果，供分析和讨论所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9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275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224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Determined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待决定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3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886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3A77D-823D-48D3-A755-3744EBA39511}" type="datetimeFigureOut">
              <a:rPr lang="zh-CN" altLang="en-US"/>
              <a:pPr>
                <a:defRPr/>
              </a:pPr>
              <a:t>2017/6/8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9E723-BC6C-4ED8-9BE1-1F179F6B24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75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65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794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469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2495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803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169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144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92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584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612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86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746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637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1242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709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917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楷体" pitchFamily="49" charset="-122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楷体" pitchFamily="49" charset="-122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楷体" pitchFamily="49" charset="-122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540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7524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5500" y="860424"/>
            <a:ext cx="10629900" cy="5730875"/>
          </a:xfrm>
        </p:spPr>
        <p:txBody>
          <a:bodyPr>
            <a:normAutofit/>
          </a:bodyPr>
          <a:lstStyle>
            <a:lvl1pPr>
              <a:defRPr sz="2800" baseline="0"/>
            </a:lvl1pPr>
            <a:lvl2pPr>
              <a:defRPr sz="2800" baseline="0"/>
            </a:lvl2pPr>
            <a:lvl3pPr>
              <a:defRPr sz="2800" baseline="0"/>
            </a:lvl3pPr>
            <a:lvl4pPr>
              <a:defRPr sz="2800" baseline="0"/>
            </a:lvl4pPr>
            <a:lvl5pPr>
              <a:defRPr sz="2800"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Times New Roman" pitchFamily="18" charset="0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Times New Roman" pitchFamily="18" charset="0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</a:t>
            </a:r>
            <a:r>
              <a:rPr lang="en-US" altLang="zh-CN" dirty="0" err="1" smtClean="0"/>
              <a:t>vdgfgf</a:t>
            </a:r>
            <a:r>
              <a:rPr lang="zh-CN" altLang="en-US" dirty="0" smtClean="0"/>
              <a:t>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928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Times New Roman" pitchFamily="18" charset="0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Times New Roman" pitchFamily="18" charset="0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</a:t>
            </a:r>
            <a:r>
              <a:rPr lang="en-US" altLang="zh-CN" dirty="0" err="1" smtClean="0"/>
              <a:t>vdgfgf</a:t>
            </a:r>
            <a:r>
              <a:rPr lang="zh-CN" altLang="en-US" dirty="0" smtClean="0"/>
              <a:t>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13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Times New Roman" pitchFamily="18" charset="0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Times New Roman" pitchFamily="18" charset="0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</a:t>
            </a:r>
            <a:r>
              <a:rPr lang="en-US" altLang="zh-CN" dirty="0" err="1" smtClean="0"/>
              <a:t>vdgfgf</a:t>
            </a:r>
            <a:r>
              <a:rPr lang="zh-CN" altLang="en-US" dirty="0" smtClean="0"/>
              <a:t>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1189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Times New Roman" pitchFamily="18" charset="0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Times New Roman" pitchFamily="18" charset="0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</a:t>
            </a:r>
            <a:r>
              <a:rPr lang="en-US" altLang="zh-CN" dirty="0" err="1" smtClean="0"/>
              <a:t>vdgfgf</a:t>
            </a:r>
            <a:r>
              <a:rPr lang="zh-CN" altLang="en-US" dirty="0" smtClean="0"/>
              <a:t>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537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Times New Roman" pitchFamily="18" charset="0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Times New Roman" pitchFamily="18" charset="0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</a:t>
            </a:r>
            <a:r>
              <a:rPr lang="en-US" altLang="zh-CN" dirty="0" err="1" smtClean="0"/>
              <a:t>vdgfgf</a:t>
            </a:r>
            <a:r>
              <a:rPr lang="zh-CN" altLang="en-US" dirty="0" smtClean="0"/>
              <a:t>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9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Times New Roman" pitchFamily="18" charset="0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Times New Roman" pitchFamily="18" charset="0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</a:t>
            </a:r>
            <a:r>
              <a:rPr lang="en-US" altLang="zh-CN" dirty="0" err="1" smtClean="0"/>
              <a:t>vdgfgf</a:t>
            </a:r>
            <a:r>
              <a:rPr lang="zh-CN" altLang="en-US" dirty="0" smtClean="0"/>
              <a:t>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1591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5" y="260648"/>
            <a:ext cx="8301567" cy="565820"/>
          </a:xfrm>
        </p:spPr>
        <p:txBody>
          <a:bodyPr/>
          <a:lstStyle>
            <a:lvl1pPr>
              <a:defRPr lang="zh-CN" altLang="en-US" sz="3600" kern="1200" dirty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1425" y="1052736"/>
            <a:ext cx="10221383" cy="4641850"/>
          </a:xfrm>
        </p:spPr>
        <p:txBody>
          <a:bodyPr/>
          <a:lstStyle>
            <a:lvl1pPr>
              <a:lnSpc>
                <a:spcPct val="150000"/>
              </a:lnSpc>
              <a:defRPr sz="2800">
                <a:latin typeface="Times New Roman" pitchFamily="18" charset="0"/>
                <a:ea typeface="楷体" pitchFamily="49" charset="-122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2pPr>
            <a:lvl3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3pPr>
            <a:lvl4pPr>
              <a:lnSpc>
                <a:spcPct val="150000"/>
              </a:lnSpc>
              <a:defRPr sz="3600">
                <a:solidFill>
                  <a:schemeClr val="tx1"/>
                </a:solidFill>
                <a:latin typeface="Times New Roman" pitchFamily="18" charset="0"/>
                <a:ea typeface="楷体" pitchFamily="49" charset="-122"/>
              </a:defRPr>
            </a:lvl4pPr>
            <a:lvl5pPr>
              <a:lnSpc>
                <a:spcPct val="150000"/>
              </a:lnSpc>
              <a:defRPr sz="3600">
                <a:latin typeface="Times New Roman" pitchFamily="18" charset="0"/>
                <a:ea typeface="楷体" pitchFamily="49" charset="-122"/>
              </a:defRPr>
            </a:lvl5pPr>
          </a:lstStyle>
          <a:p>
            <a:pPr lvl="0"/>
            <a:r>
              <a:rPr lang="zh-CN" altLang="en-US" dirty="0" smtClean="0"/>
              <a:t>单击</a:t>
            </a:r>
            <a:r>
              <a:rPr lang="en-US" altLang="zh-CN" dirty="0" err="1" smtClean="0"/>
              <a:t>vdgfgf</a:t>
            </a:r>
            <a:r>
              <a:rPr lang="zh-CN" altLang="en-US" dirty="0" smtClean="0"/>
              <a:t>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楷体" pitchFamily="49" charset="-122"/>
                <a:ea typeface="楷体" pitchFamily="49" charset="-122"/>
              </a:defRPr>
            </a:lvl1pPr>
          </a:lstStyle>
          <a:p>
            <a:pPr>
              <a:defRPr/>
            </a:pPr>
            <a:fld id="{3576B2CC-02D7-4ACE-B452-D8C49738AD0A}" type="slidenum">
              <a:rPr lang="zh-CN" altLang="zh-CN" smtClean="0"/>
              <a:pPr>
                <a:defRPr/>
              </a:pPr>
              <a:t>‹#›</a:t>
            </a:fld>
            <a:endParaRPr lang="zh-CN" altLang="zh-CN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360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360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08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28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24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3C422-5C1A-4741-A841-95E2C597F899}" type="slidenum">
              <a:rPr lang="zh-CN" altLang="zh-CN" smtClean="0"/>
              <a:pPr>
                <a:defRPr/>
              </a:pPr>
              <a:t>‹#›</a:t>
            </a:fld>
            <a:endParaRPr lang="zh-CN" altLang="zh-CN" sz="3200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28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24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18936" y="864553"/>
            <a:ext cx="10221383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Lucida Console" panose="020B0609040504020204" pitchFamily="49" charset="0"/>
              </a:defRPr>
            </a:lvl1pPr>
            <a:lvl2pPr>
              <a:defRPr baseline="0">
                <a:latin typeface="Lucida Console" panose="020B0609040504020204" pitchFamily="49" charset="0"/>
              </a:defRPr>
            </a:lvl2pPr>
            <a:lvl3pPr>
              <a:defRPr baseline="0">
                <a:latin typeface="Lucida Console" panose="020B0609040504020204" pitchFamily="49" charset="0"/>
              </a:defRPr>
            </a:lvl3pPr>
            <a:lvl4pPr>
              <a:defRPr baseline="0">
                <a:latin typeface="Lucida Console" panose="020B0609040504020204" pitchFamily="49" charset="0"/>
              </a:defRPr>
            </a:lvl4pPr>
          </a:lstStyle>
          <a:p>
            <a:pPr lvl="0"/>
            <a:r>
              <a:rPr lang="zh-CN" altLang="zh-CN" dirty="0" smtClean="0"/>
              <a:t>Click to edit Master text styles</a:t>
            </a:r>
          </a:p>
          <a:p>
            <a:pPr lvl="1"/>
            <a:r>
              <a:rPr lang="zh-CN" altLang="zh-CN" dirty="0" smtClean="0"/>
              <a:t>Second level</a:t>
            </a:r>
          </a:p>
          <a:p>
            <a:pPr lvl="2"/>
            <a:r>
              <a:rPr lang="zh-CN" altLang="zh-CN" dirty="0" smtClean="0"/>
              <a:t>Third level</a:t>
            </a:r>
          </a:p>
          <a:p>
            <a:pPr lvl="3"/>
            <a:r>
              <a:rPr lang="zh-CN" altLang="zh-CN" dirty="0" smtClean="0"/>
              <a:t>Fourth level</a:t>
            </a: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58583" y="145142"/>
            <a:ext cx="830156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7778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88" y="0"/>
            <a:ext cx="10515600" cy="6778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9572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811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572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811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0" y="0"/>
            <a:ext cx="12192000" cy="7345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2192000" cy="43307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2885" y="-68853"/>
            <a:ext cx="10515600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63624"/>
            <a:ext cx="10515600" cy="5476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bg1"/>
          </a:solidFill>
          <a:latin typeface="Times New Roman" panose="02020603050405020304" pitchFamily="18" charset="0"/>
          <a:ea typeface="楷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7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6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5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b="1" kern="1200" baseline="0">
          <a:solidFill>
            <a:schemeClr val="tx1"/>
          </a:solidFill>
          <a:latin typeface="Times New Roman" panose="02020603050405020304" pitchFamily="18" charset="0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  <a:gd name="connsiteX0" fmla="*/ 452437 w 1600201"/>
              <a:gd name="connsiteY0" fmla="*/ 181691 h 732554"/>
              <a:gd name="connsiteX1" fmla="*/ 1600201 w 1600201"/>
              <a:gd name="connsiteY1" fmla="*/ 0 h 732554"/>
              <a:gd name="connsiteX2" fmla="*/ 0 w 1600201"/>
              <a:gd name="connsiteY2" fmla="*/ 732554 h 732554"/>
              <a:gd name="connsiteX3" fmla="*/ 452437 w 1600201"/>
              <a:gd name="connsiteY3" fmla="*/ 181691 h 732554"/>
              <a:gd name="connsiteX0" fmla="*/ 547687 w 1600201"/>
              <a:gd name="connsiteY0" fmla="*/ 0 h 957263"/>
              <a:gd name="connsiteX1" fmla="*/ 1600201 w 1600201"/>
              <a:gd name="connsiteY1" fmla="*/ 224709 h 957263"/>
              <a:gd name="connsiteX2" fmla="*/ 0 w 1600201"/>
              <a:gd name="connsiteY2" fmla="*/ 957263 h 957263"/>
              <a:gd name="connsiteX3" fmla="*/ 547687 w 1600201"/>
              <a:gd name="connsiteY3" fmla="*/ 0 h 957263"/>
              <a:gd name="connsiteX0" fmla="*/ 547687 w 1162051"/>
              <a:gd name="connsiteY0" fmla="*/ 349966 h 1307229"/>
              <a:gd name="connsiteX1" fmla="*/ 1162051 w 1162051"/>
              <a:gd name="connsiteY1" fmla="*/ 0 h 1307229"/>
              <a:gd name="connsiteX2" fmla="*/ 0 w 1162051"/>
              <a:gd name="connsiteY2" fmla="*/ 1307229 h 1307229"/>
              <a:gd name="connsiteX3" fmla="*/ 547687 w 1162051"/>
              <a:gd name="connsiteY3" fmla="*/ 349966 h 13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41123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" fmla="*/ 0 w 1767688"/>
              <a:gd name="connsiteY0" fmla="*/ 807522 h 807522"/>
              <a:gd name="connsiteX1" fmla="*/ 546153 w 1767688"/>
              <a:gd name="connsiteY1" fmla="*/ 0 h 807522"/>
              <a:gd name="connsiteX2" fmla="*/ 1767688 w 1767688"/>
              <a:gd name="connsiteY2" fmla="*/ 702844 h 807522"/>
              <a:gd name="connsiteX3" fmla="*/ 0 w 1767688"/>
              <a:gd name="connsiteY3" fmla="*/ 807522 h 807522"/>
              <a:gd name="connsiteX0" fmla="*/ 0 w 1793112"/>
              <a:gd name="connsiteY0" fmla="*/ 807522 h 807522"/>
              <a:gd name="connsiteX1" fmla="*/ 546153 w 1793112"/>
              <a:gd name="connsiteY1" fmla="*/ 0 h 807522"/>
              <a:gd name="connsiteX2" fmla="*/ 1793112 w 1793112"/>
              <a:gd name="connsiteY2" fmla="*/ 802128 h 807522"/>
              <a:gd name="connsiteX3" fmla="*/ 0 w 1793112"/>
              <a:gd name="connsiteY3" fmla="*/ 807522 h 807522"/>
              <a:gd name="connsiteX0" fmla="*/ 0 w 1793112"/>
              <a:gd name="connsiteY0" fmla="*/ 804826 h 804826"/>
              <a:gd name="connsiteX1" fmla="*/ 466633 w 1793112"/>
              <a:gd name="connsiteY1" fmla="*/ 0 h 804826"/>
              <a:gd name="connsiteX2" fmla="*/ 1793112 w 1793112"/>
              <a:gd name="connsiteY2" fmla="*/ 799432 h 804826"/>
              <a:gd name="connsiteX3" fmla="*/ 0 w 1793112"/>
              <a:gd name="connsiteY3" fmla="*/ 804826 h 80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59561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290821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72723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894557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6" idx="1"/>
            <a:endCxn id="18" idx="5"/>
          </p:cNvCxnSpPr>
          <p:nvPr/>
        </p:nvCxnSpPr>
        <p:spPr>
          <a:xfrm flipH="1" flipV="1">
            <a:off x="4623956" y="4311747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53904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  <a:gd name="connsiteX0" fmla="*/ 0 w 579442"/>
              <a:gd name="connsiteY0" fmla="*/ 557087 h 557087"/>
              <a:gd name="connsiteX1" fmla="*/ 211934 w 579442"/>
              <a:gd name="connsiteY1" fmla="*/ 0 h 557087"/>
              <a:gd name="connsiteX2" fmla="*/ 579442 w 579442"/>
              <a:gd name="connsiteY2" fmla="*/ 273719 h 557087"/>
              <a:gd name="connsiteX3" fmla="*/ 0 w 579442"/>
              <a:gd name="connsiteY3" fmla="*/ 557087 h 557087"/>
              <a:gd name="connsiteX0" fmla="*/ 0 w 758036"/>
              <a:gd name="connsiteY0" fmla="*/ 557087 h 557087"/>
              <a:gd name="connsiteX1" fmla="*/ 211934 w 758036"/>
              <a:gd name="connsiteY1" fmla="*/ 0 h 557087"/>
              <a:gd name="connsiteX2" fmla="*/ 758036 w 758036"/>
              <a:gd name="connsiteY2" fmla="*/ 164181 h 557087"/>
              <a:gd name="connsiteX3" fmla="*/ 0 w 758036"/>
              <a:gd name="connsiteY3" fmla="*/ 557087 h 557087"/>
              <a:gd name="connsiteX0" fmla="*/ 0 w 569917"/>
              <a:gd name="connsiteY0" fmla="*/ 1145256 h 1145256"/>
              <a:gd name="connsiteX1" fmla="*/ 23815 w 569917"/>
              <a:gd name="connsiteY1" fmla="*/ 0 h 1145256"/>
              <a:gd name="connsiteX2" fmla="*/ 569917 w 569917"/>
              <a:gd name="connsiteY2" fmla="*/ 164181 h 1145256"/>
              <a:gd name="connsiteX3" fmla="*/ 0 w 569917"/>
              <a:gd name="connsiteY3" fmla="*/ 1145256 h 1145256"/>
              <a:gd name="connsiteX0" fmla="*/ 0 w 560392"/>
              <a:gd name="connsiteY0" fmla="*/ 1135731 h 1135731"/>
              <a:gd name="connsiteX1" fmla="*/ 14290 w 560392"/>
              <a:gd name="connsiteY1" fmla="*/ 0 h 1135731"/>
              <a:gd name="connsiteX2" fmla="*/ 560392 w 560392"/>
              <a:gd name="connsiteY2" fmla="*/ 164181 h 1135731"/>
              <a:gd name="connsiteX3" fmla="*/ 0 w 560392"/>
              <a:gd name="connsiteY3" fmla="*/ 1135731 h 1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540"/>
            <a:ext cx="12192000" cy="35306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-12700" y="1539875"/>
            <a:ext cx="12204700" cy="4019550"/>
            <a:chOff x="-12700" y="1539875"/>
            <a:chExt cx="12204700" cy="401955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" r="17638"/>
            <a:stretch/>
          </p:blipFill>
          <p:spPr>
            <a:xfrm>
              <a:off x="-12700" y="1539875"/>
              <a:ext cx="12204700" cy="401955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578100" y="2501900"/>
              <a:ext cx="5105400" cy="2362200"/>
            </a:xfrm>
            <a:prstGeom prst="rect">
              <a:avLst/>
            </a:prstGeom>
            <a:solidFill>
              <a:srgbClr val="206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850" y="4864100"/>
            <a:ext cx="519178" cy="1524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4766" y="3568994"/>
            <a:ext cx="5859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2.15 </a:t>
            </a:r>
            <a:r>
              <a:rPr lang="zh-CN" altLang="en-US" sz="32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静态白盒测试</a:t>
            </a:r>
            <a:endParaRPr lang="zh-CN" altLang="en-US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44869" y="2614178"/>
            <a:ext cx="4559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第二部分 软件测试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0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4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3"/>
            <a:ext cx="10582502" cy="573627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审查（</a:t>
            </a:r>
            <a:r>
              <a:rPr lang="en-US" altLang="zh-CN" dirty="0" smtClean="0"/>
              <a:t>Inspection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团队评审（</a:t>
            </a:r>
            <a:r>
              <a:rPr lang="en-US" altLang="zh-CN" dirty="0" smtClean="0"/>
              <a:t>Team Review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走查（</a:t>
            </a:r>
            <a:r>
              <a:rPr lang="en-US" altLang="zh-CN" dirty="0" smtClean="0"/>
              <a:t>Walk Through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结</a:t>
            </a:r>
            <a:r>
              <a:rPr lang="zh-CN" altLang="en-US" dirty="0" smtClean="0"/>
              <a:t>对编程（</a:t>
            </a:r>
            <a:r>
              <a:rPr lang="en-US" altLang="zh-CN" dirty="0" smtClean="0"/>
              <a:t>Pair </a:t>
            </a:r>
            <a:r>
              <a:rPr lang="en-US" altLang="zh-CN" dirty="0" err="1" smtClean="0"/>
              <a:t>Programma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同行桌查（</a:t>
            </a:r>
            <a:r>
              <a:rPr lang="en-US" altLang="zh-CN" dirty="0" smtClean="0"/>
              <a:t>Peer Desk Check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轮查（</a:t>
            </a:r>
            <a:r>
              <a:rPr lang="en-US" altLang="zh-CN" dirty="0" smtClean="0"/>
              <a:t>Pass Around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特别检查（</a:t>
            </a:r>
            <a:r>
              <a:rPr lang="en-US" altLang="zh-CN" dirty="0" smtClean="0"/>
              <a:t>Ad hoc Review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同行评审的方法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53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同行</a:t>
            </a:r>
            <a:r>
              <a:rPr lang="zh-CN" altLang="en-US" dirty="0"/>
              <a:t>评审方法的比较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71462" y="800099"/>
            <a:ext cx="11558587" cy="5772151"/>
            <a:chOff x="514350" y="1085849"/>
            <a:chExt cx="11558587" cy="5772151"/>
          </a:xfrm>
        </p:grpSpPr>
        <p:pic>
          <p:nvPicPr>
            <p:cNvPr id="4" name="图片 3"/>
            <p:cNvPicPr/>
            <p:nvPr/>
          </p:nvPicPr>
          <p:blipFill rotWithShape="1">
            <a:blip r:embed="rId3"/>
            <a:srcRect l="3103" t="3583"/>
            <a:stretch/>
          </p:blipFill>
          <p:spPr>
            <a:xfrm>
              <a:off x="514350" y="1100138"/>
              <a:ext cx="11558587" cy="5757862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11187111" y="1085849"/>
              <a:ext cx="828675" cy="6429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正式</a:t>
              </a:r>
              <a:r>
                <a:rPr lang="en-US" altLang="zh-CN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程度</a:t>
              </a:r>
              <a:endPara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029825" y="1085851"/>
              <a:ext cx="1185863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56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同行评审方法的比较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42900" y="857249"/>
            <a:ext cx="11558587" cy="5772151"/>
            <a:chOff x="514350" y="1085849"/>
            <a:chExt cx="11558587" cy="5772151"/>
          </a:xfrm>
        </p:grpSpPr>
        <p:pic>
          <p:nvPicPr>
            <p:cNvPr id="5" name="图片 4"/>
            <p:cNvPicPr/>
            <p:nvPr/>
          </p:nvPicPr>
          <p:blipFill rotWithShape="1">
            <a:blip r:embed="rId2"/>
            <a:srcRect l="3103" t="3583"/>
            <a:stretch/>
          </p:blipFill>
          <p:spPr>
            <a:xfrm>
              <a:off x="514350" y="1100138"/>
              <a:ext cx="11558587" cy="5757862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1187111" y="1085849"/>
              <a:ext cx="828675" cy="6429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正式</a:t>
              </a:r>
              <a:r>
                <a:rPr lang="en-US" altLang="zh-CN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程度</a:t>
              </a:r>
              <a:endPara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29825" y="1085851"/>
              <a:ext cx="1185863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21" y="2381391"/>
            <a:ext cx="5733333" cy="2266667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H="1">
            <a:off x="8272463" y="1614488"/>
            <a:ext cx="2243137" cy="7715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29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同行评审方法比较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71462" y="800099"/>
            <a:ext cx="11558587" cy="5772151"/>
            <a:chOff x="514350" y="1085849"/>
            <a:chExt cx="11558587" cy="5772151"/>
          </a:xfrm>
        </p:grpSpPr>
        <p:pic>
          <p:nvPicPr>
            <p:cNvPr id="6" name="图片 5"/>
            <p:cNvPicPr/>
            <p:nvPr/>
          </p:nvPicPr>
          <p:blipFill rotWithShape="1">
            <a:blip r:embed="rId2"/>
            <a:srcRect l="3103" t="3583"/>
            <a:stretch/>
          </p:blipFill>
          <p:spPr>
            <a:xfrm>
              <a:off x="514350" y="1100138"/>
              <a:ext cx="11558587" cy="5757862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11187111" y="1085849"/>
              <a:ext cx="828675" cy="6429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正式</a:t>
              </a:r>
              <a:r>
                <a:rPr lang="en-US" altLang="zh-CN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程度</a:t>
              </a:r>
              <a:endPara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029825" y="1085851"/>
              <a:ext cx="1185863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00501" y="1985964"/>
            <a:ext cx="4872038" cy="13849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评审过程不限于一次会议过程，而是从产品模块开发开始一直持续到开发完成为止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8829675" y="2928938"/>
            <a:ext cx="757239" cy="900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同行评审方法比较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71462" y="800099"/>
            <a:ext cx="11558587" cy="5772151"/>
            <a:chOff x="514350" y="1085849"/>
            <a:chExt cx="11558587" cy="5772151"/>
          </a:xfrm>
        </p:grpSpPr>
        <p:pic>
          <p:nvPicPr>
            <p:cNvPr id="5" name="图片 4"/>
            <p:cNvPicPr/>
            <p:nvPr/>
          </p:nvPicPr>
          <p:blipFill rotWithShape="1">
            <a:blip r:embed="rId2"/>
            <a:srcRect l="3103" t="3583"/>
            <a:stretch/>
          </p:blipFill>
          <p:spPr>
            <a:xfrm>
              <a:off x="514350" y="1100138"/>
              <a:ext cx="11558587" cy="5757862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1187111" y="1085849"/>
              <a:ext cx="828675" cy="6429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正式</a:t>
              </a:r>
              <a:r>
                <a:rPr lang="en-US" altLang="zh-CN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程度</a:t>
              </a:r>
              <a:endPara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29825" y="1085851"/>
              <a:ext cx="1185863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92" y="2352837"/>
            <a:ext cx="5476190" cy="2580952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8972550" y="4900613"/>
            <a:ext cx="514350" cy="442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97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同行评审方法比较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71462" y="800099"/>
            <a:ext cx="11558587" cy="5772151"/>
            <a:chOff x="514350" y="1085849"/>
            <a:chExt cx="11558587" cy="5772151"/>
          </a:xfrm>
        </p:grpSpPr>
        <p:pic>
          <p:nvPicPr>
            <p:cNvPr id="5" name="图片 4"/>
            <p:cNvPicPr/>
            <p:nvPr/>
          </p:nvPicPr>
          <p:blipFill rotWithShape="1">
            <a:blip r:embed="rId2"/>
            <a:srcRect l="3103" t="3583"/>
            <a:stretch/>
          </p:blipFill>
          <p:spPr>
            <a:xfrm>
              <a:off x="514350" y="1100138"/>
              <a:ext cx="11558587" cy="5757862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1187111" y="1085849"/>
              <a:ext cx="828675" cy="6429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正式</a:t>
              </a:r>
              <a:r>
                <a:rPr lang="en-US" altLang="zh-CN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程度</a:t>
              </a:r>
              <a:endPara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29825" y="1085851"/>
              <a:ext cx="1185863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圆角矩形 7"/>
          <p:cNvSpPr/>
          <p:nvPr/>
        </p:nvSpPr>
        <p:spPr>
          <a:xfrm>
            <a:off x="314325" y="3700463"/>
            <a:ext cx="714375" cy="27860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66" y="2648040"/>
            <a:ext cx="5066667" cy="1447619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H="1">
            <a:off x="1057275" y="3571875"/>
            <a:ext cx="885826" cy="12144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同行评审方法比较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42888" y="785811"/>
            <a:ext cx="11558587" cy="5772151"/>
            <a:chOff x="514350" y="1085849"/>
            <a:chExt cx="11558587" cy="5772151"/>
          </a:xfrm>
        </p:grpSpPr>
        <p:pic>
          <p:nvPicPr>
            <p:cNvPr id="5" name="图片 4"/>
            <p:cNvPicPr/>
            <p:nvPr/>
          </p:nvPicPr>
          <p:blipFill rotWithShape="1">
            <a:blip r:embed="rId2"/>
            <a:srcRect l="3103" t="3583"/>
            <a:stretch/>
          </p:blipFill>
          <p:spPr>
            <a:xfrm>
              <a:off x="514350" y="1100138"/>
              <a:ext cx="11558587" cy="5757862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1187111" y="1085849"/>
              <a:ext cx="828675" cy="64293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正式</a:t>
              </a:r>
              <a:r>
                <a:rPr lang="en-US" altLang="zh-CN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               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程度</a:t>
              </a:r>
              <a:endParaRPr lang="zh-CN" altLang="en-US" sz="2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29825" y="1085851"/>
              <a:ext cx="1185863" cy="34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圆角矩形 7"/>
          <p:cNvSpPr/>
          <p:nvPr/>
        </p:nvSpPr>
        <p:spPr>
          <a:xfrm>
            <a:off x="228607" y="1557336"/>
            <a:ext cx="628643" cy="21574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15" y="3024324"/>
            <a:ext cx="7638095" cy="2180952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814388" y="3000375"/>
            <a:ext cx="1285875" cy="1457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9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同行评审的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种角色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2" y="833700"/>
            <a:ext cx="11074986" cy="50527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72675" y="2914650"/>
            <a:ext cx="757238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作者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72675" y="3929063"/>
            <a:ext cx="1900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负责提供被评审的工作产品</a:t>
            </a:r>
            <a:endParaRPr lang="zh-CN" altLang="en-US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5188" y="5114925"/>
            <a:ext cx="985837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评审员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14999" y="6115050"/>
            <a:ext cx="2819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负责评审工作产品，有时也负责设计测试用例</a:t>
            </a:r>
            <a:endParaRPr lang="zh-CN" altLang="en-US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751" y="2528887"/>
            <a:ext cx="1042987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记录员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7163" y="5800725"/>
            <a:ext cx="2214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秘书，负责记录缺陷和决议</a:t>
            </a:r>
            <a:endParaRPr lang="zh-CN" altLang="en-US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00263" y="900113"/>
            <a:ext cx="1042987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讲解员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7175" y="1565154"/>
            <a:ext cx="3371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负责讲解被评审的工作产品</a:t>
            </a:r>
            <a:endParaRPr lang="zh-CN" altLang="en-US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039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评审流程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6" y="857506"/>
            <a:ext cx="10742857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04624" y="5250816"/>
            <a:ext cx="11082564" cy="4641850"/>
          </a:xfrm>
        </p:spPr>
        <p:txBody>
          <a:bodyPr/>
          <a:lstStyle/>
          <a:p>
            <a:r>
              <a:rPr lang="zh-CN" altLang="en-US" dirty="0" smtClean="0"/>
              <a:t>一般地，设计部门应在评审前</a:t>
            </a:r>
            <a:r>
              <a:rPr lang="en-US" altLang="zh-CN" dirty="0" smtClean="0"/>
              <a:t>3</a:t>
            </a:r>
            <a:r>
              <a:rPr lang="zh-CN" altLang="en-US" dirty="0" smtClean="0"/>
              <a:t>天向项目管理部门提交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设计和开发评审表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，经批准后，进入计划评审会议阶段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计划评审会议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60" y="847961"/>
            <a:ext cx="11105540" cy="43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010967" y="1556791"/>
            <a:ext cx="9008244" cy="345934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理解静态白盒测试的背景知识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掌握静态白盒测试的方法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重难点：掌握静态白盒测试的方法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52643" y="299837"/>
            <a:ext cx="6226175" cy="56582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本节教学目标</a:t>
            </a:r>
            <a:r>
              <a:rPr lang="zh-CN" altLang="zh-CN" b="1" dirty="0"/>
              <a:t/>
            </a:r>
            <a:br>
              <a:rPr lang="zh-CN" altLang="zh-CN" b="1" dirty="0"/>
            </a:b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78776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248300" y="993141"/>
            <a:ext cx="4657950" cy="586485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项目经理：根据申请表来指定合适的会议主持人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作者：提供工作产品作为被评审的对象，并提交前检查是否符合相关标准和规范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计划评审会议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 rotWithShape="1">
          <a:blip r:embed="rId3"/>
          <a:srcRect l="14936" t="35749" r="5064" b="8041"/>
          <a:stretch/>
        </p:blipFill>
        <p:spPr>
          <a:xfrm>
            <a:off x="157163" y="971551"/>
            <a:ext cx="6900863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6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主持人工作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98" y="886071"/>
            <a:ext cx="2909751" cy="5260424"/>
          </a:xfrm>
          <a:prstGeom prst="rect">
            <a:avLst/>
          </a:prstGeom>
        </p:spPr>
      </p:pic>
      <p:sp>
        <p:nvSpPr>
          <p:cNvPr id="6" name="内容占位符 1"/>
          <p:cNvSpPr txBox="1">
            <a:spLocks/>
          </p:cNvSpPr>
          <p:nvPr/>
        </p:nvSpPr>
        <p:spPr bwMode="auto">
          <a:xfrm>
            <a:off x="4014788" y="1016953"/>
            <a:ext cx="7277931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主持人：对本次评审会议进行规划。包括：制定评审计划，检查入口标准，准备评审材料包，选择合适的评审员，分发评审材料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04598" y="4879341"/>
            <a:ext cx="11182577" cy="46418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召开评审预备会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3" y="800349"/>
            <a:ext cx="10695238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7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229225" y="864553"/>
            <a:ext cx="5911094" cy="464185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评审员向主持人提出申请，由主持人决定是否需要召开评审预备会</a:t>
            </a:r>
            <a:endParaRPr lang="en-US" altLang="zh-CN" dirty="0" smtClean="0"/>
          </a:p>
          <a:p>
            <a:r>
              <a:rPr lang="zh-CN" altLang="en-US" dirty="0" smtClean="0"/>
              <a:t>时间 </a:t>
            </a:r>
            <a:r>
              <a:rPr lang="en-US" altLang="zh-CN" dirty="0" smtClean="0"/>
              <a:t>&lt; 2</a:t>
            </a:r>
            <a:r>
              <a:rPr lang="zh-CN" altLang="en-US" dirty="0" smtClean="0"/>
              <a:t>小时</a:t>
            </a:r>
            <a:endParaRPr lang="en-US" altLang="zh-CN" dirty="0" smtClean="0"/>
          </a:p>
          <a:p>
            <a:r>
              <a:rPr lang="zh-CN" altLang="en-US" dirty="0" smtClean="0"/>
              <a:t>了解评审流程、目的</a:t>
            </a:r>
            <a:endParaRPr lang="en-US" altLang="zh-CN" dirty="0" smtClean="0"/>
          </a:p>
          <a:p>
            <a:r>
              <a:rPr lang="zh-CN" altLang="en-US" dirty="0" smtClean="0"/>
              <a:t>理解自己的责任</a:t>
            </a:r>
            <a:endParaRPr lang="en-US" altLang="zh-CN" dirty="0" smtClean="0"/>
          </a:p>
          <a:p>
            <a:r>
              <a:rPr lang="zh-CN" altLang="en-US" dirty="0" smtClean="0"/>
              <a:t>评审材料正确无误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召开预备评审会议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5" y="862305"/>
            <a:ext cx="4828571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3"/>
            <a:ext cx="10796814" cy="465042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召开预备评审会议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6" y="986106"/>
            <a:ext cx="9133995" cy="50933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01188" y="2800350"/>
            <a:ext cx="2071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介绍工作产品和相关材料</a:t>
            </a:r>
            <a:endParaRPr lang="zh-CN" altLang="en-US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57563" y="1843089"/>
            <a:ext cx="3714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向评审员说明评审流程及相关要求，确定评审重点</a:t>
            </a:r>
            <a:endParaRPr lang="zh-CN" altLang="en-US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86337" y="4943475"/>
            <a:ext cx="371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听取作者和主持人的介绍，查看所有得到的工作产品正确无误</a:t>
            </a:r>
            <a:endParaRPr lang="zh-CN" altLang="en-US" sz="2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54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4216398"/>
            <a:ext cx="11544299" cy="4641850"/>
          </a:xfrm>
        </p:spPr>
        <p:txBody>
          <a:bodyPr/>
          <a:lstStyle/>
          <a:p>
            <a:r>
              <a:rPr lang="zh-CN" altLang="en-US" dirty="0" smtClean="0"/>
              <a:t>评审员：检查工作产品，记录发现缺陷，反馈给主持人。提前准备测试用例</a:t>
            </a:r>
            <a:endParaRPr lang="en-US" altLang="zh-CN" dirty="0" smtClean="0"/>
          </a:p>
          <a:p>
            <a:r>
              <a:rPr lang="zh-CN" altLang="en-US" dirty="0" smtClean="0"/>
              <a:t>主持人：汇总收集的审阅情况记录表，并判断是否需要增加评审的投入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准备评审会议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13" y="752686"/>
            <a:ext cx="9200000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1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76036" y="4364990"/>
            <a:ext cx="11182577" cy="4641850"/>
          </a:xfrm>
        </p:spPr>
        <p:txBody>
          <a:bodyPr/>
          <a:lstStyle/>
          <a:p>
            <a:r>
              <a:rPr lang="zh-CN" altLang="en-US" dirty="0" smtClean="0"/>
              <a:t>参会人员职责：</a:t>
            </a:r>
            <a:endParaRPr lang="en-US" altLang="zh-CN" dirty="0" smtClean="0"/>
          </a:p>
          <a:p>
            <a:r>
              <a:rPr lang="zh-CN" altLang="en-US" dirty="0" smtClean="0"/>
              <a:t>主持人：召开并主持会议，控制会议进度，维持会议程序，决定是否要召开第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小时会议，会后提交评审报告，给出评审结论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召开评审会议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6" y="831953"/>
            <a:ext cx="11067413" cy="35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3"/>
            <a:ext cx="10725377" cy="464185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讲解员：讲解工作产品，引导评审员浏览工作产品</a:t>
            </a:r>
          </a:p>
          <a:p>
            <a:r>
              <a:rPr lang="zh-CN" altLang="en-US" dirty="0" smtClean="0"/>
              <a:t>评审员：听取讲解，发表意见，指出问题，与作者确定问题，定义问题的严重程度</a:t>
            </a:r>
            <a:endParaRPr lang="en-US" altLang="zh-CN" dirty="0" smtClean="0"/>
          </a:p>
          <a:p>
            <a:r>
              <a:rPr lang="zh-CN" altLang="en-US" dirty="0" smtClean="0"/>
              <a:t>作者：倾听讲解和评审员的意见，回答提问</a:t>
            </a:r>
            <a:endParaRPr lang="en-US" altLang="zh-CN" dirty="0" smtClean="0"/>
          </a:p>
          <a:p>
            <a:r>
              <a:rPr lang="zh-CN" altLang="en-US" dirty="0" smtClean="0"/>
              <a:t>记录员：记录每个达成共识的缺陷，确保评审员同意对问题的记录，并记录未达成共识的缺陷，标记为</a:t>
            </a:r>
            <a:r>
              <a:rPr lang="en-US" altLang="zh-CN" dirty="0" smtClean="0"/>
              <a:t>TBD,</a:t>
            </a:r>
            <a:r>
              <a:rPr lang="zh-CN" altLang="en-US" dirty="0" smtClean="0"/>
              <a:t>作为第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小时会议评审的对象。更新审阅情况记录表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召开评审会议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75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47486" y="4537075"/>
            <a:ext cx="11154002" cy="4641850"/>
          </a:xfrm>
        </p:spPr>
        <p:txBody>
          <a:bodyPr/>
          <a:lstStyle/>
          <a:p>
            <a:r>
              <a:rPr lang="zh-CN" altLang="en-US" dirty="0" smtClean="0"/>
              <a:t>主持人：主持并维持会议程序，控制会议进度。会议结束后一天内负责更新审阅情况记录表，撰写评审报告，并给出评审结论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召开第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小时会议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39" y="781276"/>
            <a:ext cx="9619048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评审员：对标记为</a:t>
            </a:r>
            <a:r>
              <a:rPr lang="en-US" altLang="zh-CN" dirty="0"/>
              <a:t>TBD</a:t>
            </a:r>
            <a:r>
              <a:rPr lang="zh-CN" altLang="en-US" dirty="0"/>
              <a:t>的问题进行讨论，给出确定意见，并针对达成共识的缺陷修复方案提出自己的意见</a:t>
            </a:r>
          </a:p>
          <a:p>
            <a:r>
              <a:rPr lang="zh-CN" altLang="en-US" dirty="0" smtClean="0"/>
              <a:t>作者：倾听评审员的意见，提出自己的看法</a:t>
            </a:r>
            <a:endParaRPr lang="en-US" altLang="zh-CN" dirty="0" smtClean="0"/>
          </a:p>
          <a:p>
            <a:r>
              <a:rPr lang="zh-CN" altLang="en-US" dirty="0" smtClean="0"/>
              <a:t>记录员：记录每个达成共识的缺陷及其对应的解决方案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召开第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小时会议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10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84848"/>
            <a:ext cx="12192001" cy="43307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76274" y="9283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6" name="Group 238"/>
          <p:cNvGrpSpPr>
            <a:grpSpLocks/>
          </p:cNvGrpSpPr>
          <p:nvPr/>
        </p:nvGrpSpPr>
        <p:grpSpPr bwMode="auto">
          <a:xfrm>
            <a:off x="2838675" y="1451449"/>
            <a:ext cx="5105400" cy="555625"/>
            <a:chOff x="1248" y="2640"/>
            <a:chExt cx="3216" cy="350"/>
          </a:xfrm>
        </p:grpSpPr>
        <p:sp>
          <p:nvSpPr>
            <p:cNvPr id="5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Text Box 242"/>
            <p:cNvSpPr txBox="1">
              <a:spLocks noChangeArrowheads="1"/>
            </p:cNvSpPr>
            <p:nvPr/>
          </p:nvSpPr>
          <p:spPr bwMode="gray">
            <a:xfrm>
              <a:off x="1287" y="2654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1" name="Group 238"/>
          <p:cNvGrpSpPr>
            <a:grpSpLocks/>
          </p:cNvGrpSpPr>
          <p:nvPr/>
        </p:nvGrpSpPr>
        <p:grpSpPr bwMode="auto">
          <a:xfrm>
            <a:off x="2830994" y="2185160"/>
            <a:ext cx="5105400" cy="619128"/>
            <a:chOff x="1248" y="2600"/>
            <a:chExt cx="3216" cy="390"/>
          </a:xfrm>
        </p:grpSpPr>
        <p:sp>
          <p:nvSpPr>
            <p:cNvPr id="6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4" name="Text Box 241"/>
            <p:cNvSpPr txBox="1">
              <a:spLocks noChangeArrowheads="1"/>
            </p:cNvSpPr>
            <p:nvPr/>
          </p:nvSpPr>
          <p:spPr bwMode="gray">
            <a:xfrm>
              <a:off x="1769" y="2619"/>
              <a:ext cx="216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itchFamily="49" charset="-122"/>
                  <a:ea typeface="楷体" pitchFamily="49" charset="-122"/>
                </a:rPr>
                <a:t>静态白盒测试怎样做</a:t>
              </a:r>
              <a:endParaRPr lang="en-US" altLang="zh-CN" sz="2800" b="1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242"/>
            <p:cNvSpPr txBox="1">
              <a:spLocks noChangeArrowheads="1"/>
            </p:cNvSpPr>
            <p:nvPr/>
          </p:nvSpPr>
          <p:spPr bwMode="gray">
            <a:xfrm>
              <a:off x="1305" y="2600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6" name="Group 238"/>
          <p:cNvGrpSpPr>
            <a:grpSpLocks/>
          </p:cNvGrpSpPr>
          <p:nvPr/>
        </p:nvGrpSpPr>
        <p:grpSpPr bwMode="auto">
          <a:xfrm>
            <a:off x="2802687" y="2887547"/>
            <a:ext cx="5105401" cy="682628"/>
            <a:chOff x="1248" y="2582"/>
            <a:chExt cx="3216" cy="430"/>
          </a:xfrm>
        </p:grpSpPr>
        <p:sp>
          <p:nvSpPr>
            <p:cNvPr id="6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9" name="Text Box 241"/>
            <p:cNvSpPr txBox="1">
              <a:spLocks noChangeArrowheads="1"/>
            </p:cNvSpPr>
            <p:nvPr/>
          </p:nvSpPr>
          <p:spPr bwMode="gray">
            <a:xfrm>
              <a:off x="1858" y="2682"/>
              <a:ext cx="238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zh-CN" altLang="en-US" sz="2800" b="1" dirty="0" smtClean="0">
                  <a:solidFill>
                    <a:schemeClr val="tx1">
                      <a:lumMod val="10000"/>
                    </a:schemeClr>
                  </a:solidFill>
                  <a:latin typeface="楷体" pitchFamily="49" charset="-122"/>
                  <a:ea typeface="楷体" pitchFamily="49" charset="-122"/>
                </a:rPr>
                <a:t>对静态白盒测试的总结</a:t>
              </a:r>
              <a:endParaRPr lang="en-US" altLang="zh-CN" sz="2800" b="1" dirty="0">
                <a:solidFill>
                  <a:schemeClr val="tx1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70" name="Text Box 242"/>
            <p:cNvSpPr txBox="1">
              <a:spLocks noChangeArrowheads="1"/>
            </p:cNvSpPr>
            <p:nvPr/>
          </p:nvSpPr>
          <p:spPr bwMode="gray">
            <a:xfrm>
              <a:off x="1305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81" name="Text Box 246"/>
          <p:cNvSpPr txBox="1">
            <a:spLocks noChangeArrowheads="1"/>
          </p:cNvSpPr>
          <p:nvPr/>
        </p:nvSpPr>
        <p:spPr bwMode="gray">
          <a:xfrm>
            <a:off x="3683152" y="1471731"/>
            <a:ext cx="469013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tx1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静态白盒测试背景知识</a:t>
            </a:r>
            <a:r>
              <a:rPr lang="en-US" altLang="zh-CN" sz="2800" b="1" dirty="0" smtClean="0">
                <a:solidFill>
                  <a:schemeClr val="tx1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	</a:t>
            </a:r>
            <a:endParaRPr lang="en-US" altLang="zh-CN" sz="2800" b="1" dirty="0">
              <a:solidFill>
                <a:schemeClr val="tx1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8309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33198" y="4537075"/>
            <a:ext cx="10221383" cy="46418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修复缺陷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57" y="790799"/>
            <a:ext cx="9753006" cy="36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129088" y="864553"/>
            <a:ext cx="7011231" cy="4641850"/>
          </a:xfrm>
        </p:spPr>
        <p:txBody>
          <a:bodyPr/>
          <a:lstStyle/>
          <a:p>
            <a:r>
              <a:rPr lang="zh-CN" altLang="en-US" dirty="0" smtClean="0"/>
              <a:t>定位、调试和修复工作产品</a:t>
            </a:r>
            <a:endParaRPr lang="en-US" altLang="zh-CN" dirty="0" smtClean="0"/>
          </a:p>
          <a:p>
            <a:r>
              <a:rPr lang="zh-CN" altLang="en-US" dirty="0" smtClean="0"/>
              <a:t>提交工作产品</a:t>
            </a:r>
            <a:endParaRPr lang="en-US" altLang="zh-CN" dirty="0" smtClean="0"/>
          </a:p>
          <a:p>
            <a:r>
              <a:rPr lang="zh-CN" altLang="en-US" dirty="0" smtClean="0"/>
              <a:t>更新审阅情况记录表</a:t>
            </a:r>
            <a:endParaRPr lang="en-US" altLang="zh-CN" dirty="0" smtClean="0"/>
          </a:p>
          <a:p>
            <a:r>
              <a:rPr lang="zh-CN" altLang="en-US" dirty="0" smtClean="0"/>
              <a:t>分析整理缺陷清单</a:t>
            </a:r>
            <a:endParaRPr lang="en-US" altLang="zh-CN" dirty="0" smtClean="0"/>
          </a:p>
          <a:p>
            <a:r>
              <a:rPr lang="zh-CN" altLang="en-US" dirty="0" smtClean="0"/>
              <a:t>提供给评审员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修复缺陷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56" y="1138436"/>
            <a:ext cx="2804993" cy="46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确认修复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48" y="886057"/>
            <a:ext cx="9771428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0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确认修复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83" y="976599"/>
            <a:ext cx="10523809" cy="4590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58238" y="1071563"/>
            <a:ext cx="3143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确认工作产品，查看记录表，判断是否符合退出标准</a:t>
            </a:r>
            <a:endParaRPr lang="zh-CN" altLang="en-US" sz="22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04006" y="4068003"/>
            <a:ext cx="34109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检查工作产品</a:t>
            </a:r>
            <a:endParaRPr lang="en-US" altLang="zh-CN" sz="22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2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判断缺陷是否修复</a:t>
            </a:r>
            <a:endParaRPr lang="en-US" altLang="zh-CN" sz="22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2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更新记录表</a:t>
            </a:r>
            <a:endParaRPr lang="en-US" altLang="zh-CN" sz="2200" b="1" dirty="0" smtClean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2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提交给主持人</a:t>
            </a:r>
            <a:endParaRPr lang="zh-CN" altLang="en-US" sz="22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815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正常：评审专家做好了评审准备，评审会议顺利进行，达到了预期目的，达成明确的评审结论，不需要再次评审</a:t>
            </a:r>
            <a:endParaRPr lang="en-US" altLang="zh-CN" dirty="0" smtClean="0"/>
          </a:p>
          <a:p>
            <a:r>
              <a:rPr lang="zh-CN" altLang="en-US" dirty="0" smtClean="0"/>
              <a:t>延期：</a:t>
            </a:r>
            <a:r>
              <a:rPr lang="en-US" altLang="zh-CN" dirty="0" smtClean="0"/>
              <a:t>30%</a:t>
            </a:r>
            <a:r>
              <a:rPr lang="zh-CN" altLang="en-US" dirty="0" smtClean="0"/>
              <a:t>以上的评审专家未做好评审准备，会议无法正常进行，需要重新安排评审日程</a:t>
            </a:r>
            <a:endParaRPr lang="en-US" altLang="zh-CN" dirty="0" smtClean="0"/>
          </a:p>
          <a:p>
            <a:r>
              <a:rPr lang="zh-CN" altLang="en-US" dirty="0" smtClean="0"/>
              <a:t>取消：初审阶段就发现工作产品中存在太多的问题，需要作者进行修复，然后再进行第二次同行评审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评审结果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1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代码检查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静态结构分析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代码质量度量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altLang="zh-CN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58583" y="145142"/>
            <a:ext cx="8301567" cy="4079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静态白盒测试怎样做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31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研究表明，程序员</a:t>
            </a:r>
            <a:r>
              <a:rPr lang="en-US" altLang="zh-CN" dirty="0" smtClean="0">
                <a:solidFill>
                  <a:srgbClr val="FF0000"/>
                </a:solidFill>
              </a:rPr>
              <a:t>38%</a:t>
            </a:r>
            <a:r>
              <a:rPr lang="zh-CN" altLang="en-US" dirty="0" smtClean="0"/>
              <a:t>的时间都花费在对软件系统的理解上。</a:t>
            </a:r>
            <a:endParaRPr lang="en-US" altLang="zh-CN" dirty="0" smtClean="0"/>
          </a:p>
          <a:p>
            <a:r>
              <a:rPr lang="zh-CN" altLang="en-US" dirty="0" smtClean="0"/>
              <a:t>静态结构分析：通过引入不同形式的图表，帮助我们快速了解程序设计和结构，更好地理解源代码，有利于找到程序设计的缺陷和代码优化的方向</a:t>
            </a:r>
            <a:endParaRPr lang="en-US" altLang="zh-CN" dirty="0" smtClean="0"/>
          </a:p>
          <a:p>
            <a:r>
              <a:rPr lang="zh-CN" altLang="en-US" dirty="0" smtClean="0"/>
              <a:t>函数调用关系图：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通过树形方式展示被测系统中各函数之间的调用关系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静态结构分析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35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函数之间的调用关系是否符合要求；</a:t>
            </a:r>
            <a:endParaRPr lang="en-US" altLang="zh-CN" dirty="0" smtClean="0"/>
          </a:p>
          <a:p>
            <a:r>
              <a:rPr lang="zh-CN" altLang="en-US" dirty="0" smtClean="0"/>
              <a:t>是否存在递归调用（对内存消耗大，长时间运行容易导致崩溃）</a:t>
            </a:r>
            <a:endParaRPr lang="en-US" altLang="zh-CN" dirty="0" smtClean="0"/>
          </a:p>
          <a:p>
            <a:r>
              <a:rPr lang="zh-CN" altLang="en-US" dirty="0" smtClean="0"/>
              <a:t>函数调用层次是否太深，过深的调用层次容易导致数据和信息传递错误和遗漏，并增大测试的负担</a:t>
            </a:r>
            <a:endParaRPr lang="en-US" altLang="zh-CN" dirty="0" smtClean="0"/>
          </a:p>
          <a:p>
            <a:r>
              <a:rPr lang="zh-CN" altLang="en-US" dirty="0" smtClean="0"/>
              <a:t>是否存在孤立函数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静态结构分析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1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3174" y="4636448"/>
            <a:ext cx="10221383" cy="4641850"/>
          </a:xfrm>
        </p:spPr>
        <p:txBody>
          <a:bodyPr/>
          <a:lstStyle/>
          <a:p>
            <a:r>
              <a:rPr lang="zh-CN" altLang="en-US" dirty="0" smtClean="0"/>
              <a:t>查看函数调用图不仅发现明确的缺陷，还有利于确定测试重点：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根节点需要优先测试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叶子节点需要优先测试</a:t>
            </a:r>
            <a:endParaRPr lang="en-US" altLang="zh-CN" dirty="0" smtClean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接口数量多的节点需要优先测试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静态结构分析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96" y="757491"/>
            <a:ext cx="9533333" cy="40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4467259" y="2838489"/>
            <a:ext cx="571429" cy="580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690971" y="2090776"/>
            <a:ext cx="571429" cy="5809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3948147" y="833477"/>
            <a:ext cx="571429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对函数控制流图进行分析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是否存在</a:t>
            </a:r>
            <a:r>
              <a:rPr lang="zh-CN" altLang="en-US" dirty="0" smtClean="0">
                <a:solidFill>
                  <a:srgbClr val="FF0000"/>
                </a:solidFill>
              </a:rPr>
              <a:t>多出口</a:t>
            </a:r>
            <a:r>
              <a:rPr lang="zh-CN" altLang="en-US" dirty="0" smtClean="0"/>
              <a:t>情况，多出口容易导致空指针，内存未释放这类缺陷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是否存在</a:t>
            </a:r>
            <a:r>
              <a:rPr lang="zh-CN" altLang="en-US" dirty="0" smtClean="0">
                <a:solidFill>
                  <a:srgbClr val="FF0000"/>
                </a:solidFill>
              </a:rPr>
              <a:t>孤立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环</a:t>
            </a:r>
            <a:r>
              <a:rPr lang="zh-CN" altLang="en-US" dirty="0" smtClean="0">
                <a:solidFill>
                  <a:srgbClr val="FF0000"/>
                </a:solidFill>
              </a:rPr>
              <a:t>复杂度</a:t>
            </a:r>
            <a:r>
              <a:rPr lang="zh-CN" altLang="en-US" dirty="0" smtClean="0"/>
              <a:t>是否太大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是否存在</a:t>
            </a:r>
            <a:r>
              <a:rPr lang="zh-CN" altLang="en-US" dirty="0" smtClean="0">
                <a:solidFill>
                  <a:srgbClr val="FF0000"/>
                </a:solidFill>
              </a:rPr>
              <a:t>非结构化设计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静态结构分析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31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3"/>
            <a:ext cx="11273063" cy="556482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什么是静态白盒测试？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对系统静态检查，这种检查通常不需要运行被测软件，而是直接对</a:t>
            </a:r>
            <a:r>
              <a:rPr lang="zh-CN" altLang="en-US" dirty="0" smtClean="0">
                <a:solidFill>
                  <a:srgbClr val="FF0000"/>
                </a:solidFill>
              </a:rPr>
              <a:t>软件形式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结构</a:t>
            </a:r>
            <a:r>
              <a:rPr lang="zh-CN" altLang="en-US" dirty="0" smtClean="0"/>
              <a:t>进行分析</a:t>
            </a:r>
            <a:endParaRPr lang="en-US" altLang="zh-CN" dirty="0" smtClean="0"/>
          </a:p>
          <a:p>
            <a:r>
              <a:rPr lang="zh-CN" altLang="en-US" dirty="0" smtClean="0"/>
              <a:t>为什么进行静态白盒测试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贝尔实验室在其开发中引入审查后，生成率提高</a:t>
            </a:r>
            <a:r>
              <a:rPr lang="en-US" altLang="zh-CN" dirty="0" smtClean="0"/>
              <a:t>14%</a:t>
            </a:r>
            <a:r>
              <a:rPr lang="zh-CN" altLang="en-US" dirty="0" smtClean="0"/>
              <a:t>，质量提高</a:t>
            </a:r>
            <a:r>
              <a:rPr lang="en-US" altLang="zh-CN" dirty="0" smtClean="0"/>
              <a:t>10</a:t>
            </a:r>
            <a:r>
              <a:rPr lang="zh-CN" altLang="en-US" dirty="0" smtClean="0"/>
              <a:t>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某大型电力交换系统，通过使用审查，发现错误的成本降低</a:t>
            </a:r>
            <a:r>
              <a:rPr lang="en-US" altLang="zh-CN" dirty="0" smtClean="0"/>
              <a:t>10</a:t>
            </a:r>
            <a:r>
              <a:rPr lang="zh-CN" altLang="en-US" dirty="0" smtClean="0"/>
              <a:t>倍，成效是测试的</a:t>
            </a:r>
            <a:r>
              <a:rPr lang="en-US" altLang="zh-CN" dirty="0" smtClean="0"/>
              <a:t>20</a:t>
            </a:r>
            <a:r>
              <a:rPr lang="zh-CN" altLang="en-US" dirty="0" smtClean="0"/>
              <a:t>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美国天合汽车集团对大型软件系统的研究发现，</a:t>
            </a:r>
            <a:r>
              <a:rPr lang="en-US" altLang="zh-CN" dirty="0" smtClean="0"/>
              <a:t>2019</a:t>
            </a:r>
            <a:r>
              <a:rPr lang="zh-CN" altLang="en-US" dirty="0" smtClean="0"/>
              <a:t>个由用户发现的错误导致代码变更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代码审查可发现</a:t>
            </a:r>
            <a:r>
              <a:rPr lang="en-US" altLang="zh-CN" dirty="0" smtClean="0"/>
              <a:t>62.7%</a:t>
            </a:r>
            <a:r>
              <a:rPr lang="zh-CN" altLang="en-US" dirty="0" smtClean="0"/>
              <a:t>的错误，设计审查可发现</a:t>
            </a:r>
            <a:r>
              <a:rPr lang="en-US" altLang="zh-CN" dirty="0" smtClean="0"/>
              <a:t>57.7%</a:t>
            </a:r>
            <a:r>
              <a:rPr lang="zh-CN" altLang="en-US" dirty="0" smtClean="0"/>
              <a:t>的错误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静态白盒测试背景知识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2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代码检查</a:t>
            </a:r>
            <a:endParaRPr lang="en-US" altLang="zh-CN" dirty="0" smtClean="0"/>
          </a:p>
          <a:p>
            <a:r>
              <a:rPr lang="zh-CN" altLang="en-US" dirty="0" smtClean="0"/>
              <a:t>静态结构分析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代码质量度量 </a:t>
            </a:r>
            <a:r>
              <a:rPr lang="zh-CN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altLang="zh-CN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58583" y="145142"/>
            <a:ext cx="8301567" cy="4079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静态白盒测试怎样做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8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2"/>
            <a:ext cx="10841655" cy="585980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代码行度量</a:t>
            </a:r>
            <a:endParaRPr lang="en-US" altLang="zh-CN" dirty="0" smtClean="0"/>
          </a:p>
          <a:p>
            <a:r>
              <a:rPr lang="en-US" altLang="zh-CN" dirty="0">
                <a:latin typeface="楷体" panose="02010609060101010101" pitchFamily="49" charset="-122"/>
              </a:rPr>
              <a:t>McCabe</a:t>
            </a:r>
            <a:r>
              <a:rPr lang="zh-CN" altLang="en-US" dirty="0">
                <a:latin typeface="楷体" panose="02010609060101010101" pitchFamily="49" charset="-122"/>
              </a:rPr>
              <a:t>度量</a:t>
            </a:r>
            <a:r>
              <a:rPr lang="zh-CN" altLang="en-US" dirty="0" smtClean="0">
                <a:latin typeface="楷体" panose="02010609060101010101" pitchFamily="49" charset="-122"/>
              </a:rPr>
              <a:t>法</a:t>
            </a:r>
            <a:endParaRPr lang="en-US" altLang="zh-CN" dirty="0" smtClean="0">
              <a:latin typeface="楷体" panose="02010609060101010101" pitchFamily="49" charset="-122"/>
            </a:endParaRPr>
          </a:p>
          <a:p>
            <a:pPr lvl="1"/>
            <a:r>
              <a:rPr lang="zh-CN" altLang="en-US" dirty="0" smtClean="0">
                <a:latin typeface="楷体" panose="02010609060101010101" pitchFamily="49" charset="-122"/>
              </a:rPr>
              <a:t>计算</a:t>
            </a:r>
            <a:r>
              <a:rPr lang="en-US" altLang="zh-CN" dirty="0" smtClean="0">
                <a:latin typeface="楷体" panose="02010609060101010101" pitchFamily="49" charset="-122"/>
              </a:rPr>
              <a:t>V(G)</a:t>
            </a:r>
            <a:endParaRPr lang="zh-CN" altLang="en-US" dirty="0">
              <a:latin typeface="楷体" panose="02010609060101010101" pitchFamily="49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Halstead</a:t>
            </a:r>
            <a:r>
              <a:rPr lang="zh-CN" altLang="en-US" dirty="0">
                <a:latin typeface="楷体" panose="02010609060101010101" pitchFamily="49" charset="-122"/>
              </a:rPr>
              <a:t>软件科学</a:t>
            </a:r>
            <a:r>
              <a:rPr lang="zh-CN" altLang="en-US" dirty="0" smtClean="0">
                <a:latin typeface="楷体" panose="02010609060101010101" pitchFamily="49" charset="-122"/>
              </a:rPr>
              <a:t>法</a:t>
            </a:r>
            <a:endParaRPr lang="en-US" altLang="zh-CN" dirty="0" smtClean="0">
              <a:latin typeface="楷体" panose="02010609060101010101" pitchFamily="49" charset="-122"/>
            </a:endParaRPr>
          </a:p>
          <a:p>
            <a:pPr lvl="2"/>
            <a:r>
              <a:rPr lang="en-US" altLang="zh-CN" dirty="0"/>
              <a:t>N=N1+N2=n</a:t>
            </a:r>
            <a:r>
              <a:rPr lang="en-US" altLang="zh-CN" baseline="-25000" dirty="0"/>
              <a:t>1</a:t>
            </a:r>
            <a:r>
              <a:rPr lang="en-US" altLang="zh-CN" dirty="0"/>
              <a:t>log</a:t>
            </a:r>
            <a:r>
              <a:rPr lang="en-US" altLang="zh-CN" baseline="-25000" dirty="0"/>
              <a:t>2</a:t>
            </a:r>
            <a:r>
              <a:rPr lang="en-US" altLang="zh-CN" dirty="0"/>
              <a:t>(n1)+n</a:t>
            </a:r>
            <a:r>
              <a:rPr lang="en-US" altLang="zh-CN" baseline="-25000" dirty="0"/>
              <a:t>2</a:t>
            </a:r>
            <a:r>
              <a:rPr lang="en-US" altLang="zh-CN" dirty="0"/>
              <a:t>log</a:t>
            </a:r>
            <a:r>
              <a:rPr lang="en-US" altLang="zh-CN" baseline="-25000" dirty="0"/>
              <a:t>2</a:t>
            </a:r>
            <a:r>
              <a:rPr lang="en-US" altLang="zh-CN" dirty="0"/>
              <a:t>(n2)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（</a:t>
            </a:r>
            <a:r>
              <a:rPr lang="en-US" altLang="zh-CN" dirty="0"/>
              <a:t>n1=</a:t>
            </a:r>
            <a:r>
              <a:rPr lang="zh-CN" altLang="en-US" dirty="0"/>
              <a:t>不同运算符的</a:t>
            </a:r>
            <a:r>
              <a:rPr lang="zh-CN" altLang="en-US" dirty="0" smtClean="0"/>
              <a:t>个数   </a:t>
            </a:r>
            <a:r>
              <a:rPr lang="en-US" altLang="zh-CN" dirty="0" smtClean="0"/>
              <a:t>n2</a:t>
            </a:r>
            <a:r>
              <a:rPr lang="en-US" altLang="zh-CN" dirty="0"/>
              <a:t>=</a:t>
            </a:r>
            <a:r>
              <a:rPr lang="zh-CN" altLang="en-US" dirty="0"/>
              <a:t>不同运算对象的</a:t>
            </a:r>
            <a:r>
              <a:rPr lang="zh-CN" altLang="en-US" dirty="0" smtClean="0"/>
              <a:t>个数）</a:t>
            </a:r>
            <a:endParaRPr lang="en-US" altLang="zh-CN" dirty="0"/>
          </a:p>
          <a:p>
            <a:r>
              <a:rPr lang="zh-CN" altLang="en-US" dirty="0" smtClean="0">
                <a:latin typeface="楷体" panose="02010609060101010101" pitchFamily="49" charset="-122"/>
              </a:rPr>
              <a:t>结构度量</a:t>
            </a:r>
            <a:endParaRPr lang="en-US" altLang="zh-CN" dirty="0" smtClean="0">
              <a:latin typeface="楷体" panose="02010609060101010101" pitchFamily="49" charset="-122"/>
            </a:endParaRPr>
          </a:p>
          <a:p>
            <a:pPr lvl="1"/>
            <a:r>
              <a:rPr lang="zh-CN" altLang="en-US" dirty="0"/>
              <a:t>使用扇入、扇出来评价软件设计</a:t>
            </a:r>
          </a:p>
          <a:p>
            <a:pPr lvl="1"/>
            <a:endParaRPr lang="zh-CN" altLang="en-US" dirty="0">
              <a:latin typeface="楷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代码质量度量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7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20462" y="667605"/>
            <a:ext cx="10221383" cy="4641850"/>
          </a:xfrm>
        </p:spPr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软件质量模型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代码质量度量</a:t>
            </a:r>
            <a:endParaRPr lang="zh-CN" altLang="en-US" dirty="0"/>
          </a:p>
        </p:txBody>
      </p:sp>
      <p:sp>
        <p:nvSpPr>
          <p:cNvPr id="4" name="AutoShape 2" descr="https://wkbos.bdimg.com/v1/docconvert2928/wk/3c5a3a87dd22c487de8e2c06e4db678c/0.png?responseCacheControl=max-age%3D3888000&amp;responseExpires=Sat%2C%2015%20Jul%202017%2011%3A33%3A10%20%2B0800&amp;authorization=bce-auth-v1%2Ffa1126e91489401fa7cc85045ce7179e%2F2017-05-31T03%3A33%3A10Z%2F3600%2Fhost%2Fa3c82891ab144cfc35641136f2ceeed3b811d0871c0dadf732d7166d8aa060e7&amp;x-bce-range=0-57935&amp;token=3f879e2e5627310b150e037cf2b33d73245e0e842da6ea1e9374c4e42173ca9b&amp;expire=2017-05-31T04:33:10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wkbos.bdimg.com/v1/docconvert2928/wk/3c5a3a87dd22c487de8e2c06e4db678c/0.png?responseCacheControl=max-age%3D3888000&amp;responseExpires=Sat%2C%2015%20Jul%202017%2011%3A33%3A10%20%2B0800&amp;authorization=bce-auth-v1%2Ffa1126e91489401fa7cc85045ce7179e%2F2017-05-31T03%3A33%3A10Z%2F3600%2Fhost%2Fa3c82891ab144cfc35641136f2ceeed3b811d0871c0dadf732d7166d8aa060e7&amp;x-bce-range=0-57935&amp;token=3f879e2e5627310b150e037cf2b33d73245e0e842da6ea1e9374c4e42173ca9b&amp;expire=2017-05-31T04:33:10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s://wkbos.bdimg.com/v1/docconvert2928/wk/3c5a3a87dd22c487de8e2c06e4db678c/0.png?responseCacheControl=max-age%3D3888000&amp;responseExpires=Sat%2C%2015%20Jul%202017%2011%3A33%3A10%20%2B0800&amp;authorization=bce-auth-v1%2Ffa1126e91489401fa7cc85045ce7179e%2F2017-05-31T03%3A33%3A10Z%2F3600%2Fhost%2Fa3c82891ab144cfc35641136f2ceeed3b811d0871c0dadf732d7166d8aa060e7&amp;x-bce-range=0-57935&amp;token=3f879e2e5627310b150e037cf2b33d73245e0e842da6ea1e9374c4e42173ca9b&amp;expire=2017-05-31T04:33:10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127" y="1187886"/>
            <a:ext cx="10071746" cy="56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6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质量因素（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zh-CN" altLang="en-US" dirty="0" smtClean="0"/>
              <a:t>）</a:t>
            </a:r>
            <a:r>
              <a:rPr lang="en-US" altLang="zh-CN" dirty="0" smtClean="0"/>
              <a:t>:</a:t>
            </a:r>
            <a:r>
              <a:rPr lang="zh-CN" altLang="en-US" dirty="0" smtClean="0"/>
              <a:t>对应</a:t>
            </a:r>
            <a:r>
              <a:rPr lang="en-US" altLang="zh-CN" dirty="0" smtClean="0"/>
              <a:t>ISO9126</a:t>
            </a:r>
            <a:r>
              <a:rPr lang="zh-CN" altLang="en-US" dirty="0" smtClean="0"/>
              <a:t>质量模型的质量特性</a:t>
            </a:r>
            <a:endParaRPr lang="en-US" altLang="zh-CN" dirty="0" smtClean="0"/>
          </a:p>
          <a:p>
            <a:r>
              <a:rPr lang="zh-CN" altLang="en-US" dirty="0" smtClean="0"/>
              <a:t>质量标准（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zh-CN" altLang="en-US" dirty="0" smtClean="0"/>
              <a:t>）</a:t>
            </a:r>
            <a:r>
              <a:rPr lang="en-US" altLang="zh-CN" dirty="0" smtClean="0"/>
              <a:t>:</a:t>
            </a:r>
            <a:r>
              <a:rPr lang="zh-CN" altLang="en-US" dirty="0" smtClean="0"/>
              <a:t>对应</a:t>
            </a:r>
            <a:r>
              <a:rPr lang="en-US" altLang="zh-CN" dirty="0" smtClean="0"/>
              <a:t>ISO9126</a:t>
            </a:r>
            <a:r>
              <a:rPr lang="zh-CN" altLang="en-US" dirty="0" smtClean="0"/>
              <a:t>质量模型的子特性</a:t>
            </a:r>
            <a:endParaRPr lang="en-US" altLang="zh-CN" dirty="0" smtClean="0"/>
          </a:p>
          <a:p>
            <a:r>
              <a:rPr lang="zh-CN" altLang="en-US" dirty="0" smtClean="0"/>
              <a:t>质量度量元（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zh-CN" altLang="en-US" dirty="0" smtClean="0"/>
              <a:t>）：规范软件的行为属性。每个质量标准由多个质量度量元组成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代码质量度量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2"/>
            <a:ext cx="10630639" cy="578946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质量度量元定义和计算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通过对每个度量元规定上、下限，并将其转化为数字，当被测代码关于该度量元的实际取值落在规定的上下限范围内时，就认为被测代码关于该项度量元是合格的，并赋值为“</a:t>
            </a:r>
            <a:r>
              <a:rPr lang="en-US" altLang="zh-CN" dirty="0"/>
              <a:t>1</a:t>
            </a:r>
            <a:r>
              <a:rPr lang="zh-CN" altLang="en-US" dirty="0" smtClean="0"/>
              <a:t>”，否则赋值为“</a:t>
            </a:r>
            <a:r>
              <a:rPr lang="en-US" altLang="zh-CN" dirty="0" smtClean="0"/>
              <a:t>0</a:t>
            </a:r>
            <a:r>
              <a:rPr lang="zh-CN" altLang="en-US" dirty="0" smtClean="0"/>
              <a:t>”；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</a:t>
            </a:r>
            <a:r>
              <a:rPr lang="en-US" altLang="zh-CN" dirty="0" smtClean="0"/>
              <a:t>V(G),</a:t>
            </a:r>
            <a:r>
              <a:rPr lang="zh-CN" altLang="en-US" dirty="0" smtClean="0"/>
              <a:t>上下限分别为</a:t>
            </a:r>
            <a:r>
              <a:rPr lang="en-US" altLang="zh-CN" dirty="0" smtClean="0"/>
              <a:t>10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，若某段代码</a:t>
            </a:r>
            <a:r>
              <a:rPr lang="en-US" altLang="zh-CN" dirty="0" smtClean="0"/>
              <a:t>V(G)=11,</a:t>
            </a:r>
            <a:r>
              <a:rPr lang="zh-CN" altLang="en-US" dirty="0" smtClean="0"/>
              <a:t>则被测代码关于环复杂度不合格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通常质量度量元由各单位自行规定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代码质量度量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71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2"/>
            <a:ext cx="10771315" cy="5592519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质量标准的计算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质量标准由若干质量度量元综合进行评价，必须建立度量元与质量标准的计算公式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例如：软件可分析性质量化标准的度量元为</a:t>
            </a:r>
            <a:r>
              <a:rPr lang="en-US" altLang="zh-CN" dirty="0" smtClean="0"/>
              <a:t>AVGS(</a:t>
            </a:r>
            <a:r>
              <a:rPr lang="en-US" altLang="zh-CN" dirty="0"/>
              <a:t>Average size of statements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COMF(</a:t>
            </a:r>
            <a:r>
              <a:rPr lang="en-US" altLang="zh-CN" dirty="0"/>
              <a:t>Comments </a:t>
            </a:r>
            <a:r>
              <a:rPr lang="en-US" altLang="zh-CN" dirty="0" err="1"/>
              <a:t>frenquency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STMT(</a:t>
            </a:r>
            <a:r>
              <a:rPr lang="en-US" altLang="zh-CN" dirty="0"/>
              <a:t>Number of statements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VG(</a:t>
            </a:r>
            <a:r>
              <a:rPr lang="en-US" altLang="zh-CN" dirty="0" err="1"/>
              <a:t>Cyclomatic</a:t>
            </a:r>
            <a:r>
              <a:rPr lang="en-US" altLang="zh-CN" dirty="0"/>
              <a:t> </a:t>
            </a:r>
            <a:r>
              <a:rPr lang="en-US" altLang="zh-CN" dirty="0" err="1"/>
              <a:t>numbe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Analyzability = 1*AVGS+1*COMF+1*STMT+1*VG</a:t>
            </a:r>
          </a:p>
          <a:p>
            <a:pPr lvl="1"/>
            <a:r>
              <a:rPr lang="zh-CN" altLang="en-US" dirty="0" smtClean="0"/>
              <a:t>计算的等级前三个等表示可以接受，，最后一个等级表示不可以接受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质量因素的计算也同理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代码质量度量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51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78259" y="4916045"/>
            <a:ext cx="10221383" cy="4641850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分析此程序控制流图，找找程序设计不合理的地方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静态结构分析练习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5062"/>
          <a:stretch/>
        </p:blipFill>
        <p:spPr>
          <a:xfrm>
            <a:off x="665053" y="773721"/>
            <a:ext cx="10605090" cy="37982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4738" y="4628273"/>
            <a:ext cx="787791" cy="4360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560320" y="4670476"/>
            <a:ext cx="815926" cy="447822"/>
            <a:chOff x="2321169" y="4825218"/>
            <a:chExt cx="815926" cy="447822"/>
          </a:xfrm>
        </p:grpSpPr>
        <p:sp>
          <p:nvSpPr>
            <p:cNvPr id="6" name="矩形 5"/>
            <p:cNvSpPr/>
            <p:nvPr/>
          </p:nvSpPr>
          <p:spPr>
            <a:xfrm>
              <a:off x="2346959" y="4836941"/>
              <a:ext cx="787791" cy="43609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321169" y="4825218"/>
              <a:ext cx="815926" cy="40796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349306" y="4853354"/>
              <a:ext cx="773725" cy="39389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流程图: 决策 14"/>
          <p:cNvSpPr/>
          <p:nvPr/>
        </p:nvSpPr>
        <p:spPr>
          <a:xfrm>
            <a:off x="4375051" y="4698612"/>
            <a:ext cx="998806" cy="450166"/>
          </a:xfrm>
          <a:prstGeom prst="flowChartDecis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摘录 15"/>
          <p:cNvSpPr/>
          <p:nvPr/>
        </p:nvSpPr>
        <p:spPr>
          <a:xfrm>
            <a:off x="6386732" y="4614205"/>
            <a:ext cx="548640" cy="450165"/>
          </a:xfrm>
          <a:prstGeom prst="flowChartExtra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974039" y="4722057"/>
            <a:ext cx="846405" cy="436099"/>
            <a:chOff x="6581337" y="4989341"/>
            <a:chExt cx="846405" cy="436099"/>
          </a:xfrm>
        </p:grpSpPr>
        <p:sp>
          <p:nvSpPr>
            <p:cNvPr id="18" name="矩形 17"/>
            <p:cNvSpPr/>
            <p:nvPr/>
          </p:nvSpPr>
          <p:spPr>
            <a:xfrm>
              <a:off x="6621193" y="4989341"/>
              <a:ext cx="787791" cy="43609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6581337" y="5050302"/>
              <a:ext cx="846405" cy="34934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流程图: 合并 20"/>
          <p:cNvSpPr/>
          <p:nvPr/>
        </p:nvSpPr>
        <p:spPr>
          <a:xfrm>
            <a:off x="10072466" y="4783017"/>
            <a:ext cx="661183" cy="464234"/>
          </a:xfrm>
          <a:prstGeom prst="flowChartMerg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endCxn id="21" idx="0"/>
          </p:cNvCxnSpPr>
          <p:nvPr/>
        </p:nvCxnSpPr>
        <p:spPr>
          <a:xfrm flipH="1">
            <a:off x="10403058" y="4473528"/>
            <a:ext cx="7034" cy="3094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内容占位符 1"/>
          <p:cNvSpPr txBox="1">
            <a:spLocks/>
          </p:cNvSpPr>
          <p:nvPr/>
        </p:nvSpPr>
        <p:spPr bwMode="auto">
          <a:xfrm>
            <a:off x="609448" y="5042660"/>
            <a:ext cx="1753926" cy="61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串行语句</a:t>
            </a:r>
            <a:endParaRPr lang="zh-CN" altLang="en-US" dirty="0"/>
          </a:p>
        </p:txBody>
      </p:sp>
      <p:sp>
        <p:nvSpPr>
          <p:cNvPr id="29" name="内容占位符 1"/>
          <p:cNvSpPr txBox="1">
            <a:spLocks/>
          </p:cNvSpPr>
          <p:nvPr/>
        </p:nvSpPr>
        <p:spPr bwMode="auto">
          <a:xfrm>
            <a:off x="2224888" y="5096587"/>
            <a:ext cx="1753926" cy="61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函数入</a:t>
            </a:r>
            <a:r>
              <a:rPr lang="en-US" altLang="zh-CN" dirty="0" smtClean="0"/>
              <a:t>\</a:t>
            </a:r>
            <a:r>
              <a:rPr lang="zh-CN" altLang="en-US" dirty="0" smtClean="0"/>
              <a:t>出口</a:t>
            </a:r>
            <a:endParaRPr lang="zh-CN" altLang="en-US" dirty="0"/>
          </a:p>
        </p:txBody>
      </p:sp>
      <p:sp>
        <p:nvSpPr>
          <p:cNvPr id="30" name="内容占位符 1"/>
          <p:cNvSpPr txBox="1">
            <a:spLocks/>
          </p:cNvSpPr>
          <p:nvPr/>
        </p:nvSpPr>
        <p:spPr bwMode="auto">
          <a:xfrm>
            <a:off x="4135750" y="5164582"/>
            <a:ext cx="1753926" cy="61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逻辑判断（开始）</a:t>
            </a:r>
            <a:endParaRPr lang="zh-CN" altLang="en-US" dirty="0"/>
          </a:p>
        </p:txBody>
      </p:sp>
      <p:sp>
        <p:nvSpPr>
          <p:cNvPr id="33" name="内容占位符 1"/>
          <p:cNvSpPr txBox="1">
            <a:spLocks/>
          </p:cNvSpPr>
          <p:nvPr/>
        </p:nvSpPr>
        <p:spPr bwMode="auto">
          <a:xfrm>
            <a:off x="6060679" y="5162238"/>
            <a:ext cx="1753926" cy="61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逻辑判断（结束）</a:t>
            </a:r>
            <a:endParaRPr lang="zh-CN" altLang="en-US" dirty="0"/>
          </a:p>
        </p:txBody>
      </p:sp>
      <p:sp>
        <p:nvSpPr>
          <p:cNvPr id="34" name="内容占位符 1"/>
          <p:cNvSpPr txBox="1">
            <a:spLocks/>
          </p:cNvSpPr>
          <p:nvPr/>
        </p:nvSpPr>
        <p:spPr bwMode="auto">
          <a:xfrm>
            <a:off x="7931683" y="5063764"/>
            <a:ext cx="1753926" cy="61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b</a:t>
            </a:r>
            <a:r>
              <a:rPr lang="en-US" altLang="zh-CN" dirty="0" smtClean="0"/>
              <a:t>reak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sp>
        <p:nvSpPr>
          <p:cNvPr id="35" name="内容占位符 1"/>
          <p:cNvSpPr txBox="1">
            <a:spLocks/>
          </p:cNvSpPr>
          <p:nvPr/>
        </p:nvSpPr>
        <p:spPr bwMode="auto">
          <a:xfrm>
            <a:off x="9915227" y="5232576"/>
            <a:ext cx="1753926" cy="61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 baseline="0">
                <a:solidFill>
                  <a:schemeClr val="tx1"/>
                </a:solidFill>
                <a:latin typeface="Lucida Console" panose="020B0609040504020204" pitchFamily="49" charset="0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包含函数调用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2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45588" y="5261317"/>
            <a:ext cx="10380663" cy="265066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静态结构分析练习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7" y="1038060"/>
            <a:ext cx="11593445" cy="56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0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3"/>
            <a:ext cx="10869790" cy="4641850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多出口 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出口）</a:t>
            </a:r>
            <a:endParaRPr lang="en-US" altLang="zh-CN" dirty="0" smtClean="0"/>
          </a:p>
          <a:p>
            <a:r>
              <a:rPr lang="zh-CN" altLang="en-US" dirty="0"/>
              <a:t>环</a:t>
            </a:r>
            <a:r>
              <a:rPr lang="zh-CN" altLang="en-US" dirty="0" smtClean="0"/>
              <a:t>复杂度高（</a:t>
            </a:r>
            <a:r>
              <a:rPr lang="en-US" altLang="zh-CN" dirty="0" smtClean="0"/>
              <a:t>14</a:t>
            </a:r>
            <a:r>
              <a:rPr lang="zh-CN" altLang="en-US" dirty="0" smtClean="0"/>
              <a:t>个条件判定节点，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个循环结构）</a:t>
            </a:r>
            <a:endParaRPr lang="en-US" altLang="zh-CN" dirty="0" smtClean="0"/>
          </a:p>
          <a:p>
            <a:r>
              <a:rPr lang="zh-CN" altLang="en-US" dirty="0" smtClean="0"/>
              <a:t>存在非结构化设计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结构化：从该结构的逻辑判断开始节点出发的所有路径（包含嵌套结构的子路径）均是以该结构的同一行内的逻辑判断结束节点终止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条件判定</a:t>
            </a:r>
            <a:r>
              <a:rPr lang="en-US" altLang="zh-CN" dirty="0" smtClean="0"/>
              <a:t>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</a:t>
            </a:r>
            <a:r>
              <a:rPr lang="zh-CN" altLang="en-US" dirty="0" smtClean="0"/>
              <a:t>包含的虚线路径都是从循环结构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的结束节点退出的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条件判定</a:t>
            </a:r>
            <a:r>
              <a:rPr lang="en-US" altLang="zh-CN" dirty="0" smtClean="0"/>
              <a:t>3</a:t>
            </a:r>
            <a:r>
              <a:rPr lang="zh-CN" altLang="en-US" dirty="0" smtClean="0"/>
              <a:t>和</a:t>
            </a:r>
            <a:r>
              <a:rPr lang="en-US" altLang="zh-CN" dirty="0" smtClean="0"/>
              <a:t>4</a:t>
            </a:r>
            <a:r>
              <a:rPr lang="zh-CN" altLang="en-US" dirty="0" smtClean="0"/>
              <a:t>包含点划线的路径则是从循环结构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的结束节点退出的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静态结构分析练习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44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多出口往往是因多条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语句造成，尽量避免同一函数使用多个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r>
              <a:rPr lang="zh-CN" altLang="en-US" dirty="0" smtClean="0"/>
              <a:t>尽量不使用强制跳转或强制结束语句，如</a:t>
            </a:r>
            <a:r>
              <a:rPr lang="en-US" altLang="zh-CN" dirty="0" smtClean="0"/>
              <a:t>:</a:t>
            </a:r>
            <a:r>
              <a:rPr lang="en-US" altLang="zh-CN" dirty="0" err="1" smtClean="0"/>
              <a:t>goto</a:t>
            </a:r>
            <a:r>
              <a:rPr lang="zh-CN" altLang="en-US" dirty="0" smtClean="0"/>
              <a:t>，</a:t>
            </a:r>
            <a:r>
              <a:rPr lang="en-US" altLang="zh-CN" dirty="0" smtClean="0"/>
              <a:t>break</a:t>
            </a:r>
            <a:r>
              <a:rPr lang="zh-CN" altLang="en-US" dirty="0" smtClean="0"/>
              <a:t>等语句</a:t>
            </a:r>
            <a:endParaRPr lang="en-US" altLang="zh-CN" dirty="0" smtClean="0"/>
          </a:p>
          <a:p>
            <a:r>
              <a:rPr lang="zh-CN" altLang="en-US" dirty="0" smtClean="0"/>
              <a:t>将完成单一功能的语句块改为函数调用的方式，降低单个函数的环复杂度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针对不合理的函数改进策略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192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代码检查</a:t>
            </a:r>
            <a:endParaRPr lang="en-US" altLang="zh-CN" dirty="0" smtClean="0"/>
          </a:p>
          <a:p>
            <a:r>
              <a:rPr lang="zh-CN" altLang="en-US" dirty="0" smtClean="0"/>
              <a:t>静态结构分析</a:t>
            </a:r>
            <a:endParaRPr lang="en-US" altLang="zh-CN" dirty="0" smtClean="0"/>
          </a:p>
          <a:p>
            <a:r>
              <a:rPr lang="zh-CN" altLang="en-US" dirty="0" smtClean="0"/>
              <a:t>代码质量度量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altLang="zh-CN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58583" y="145142"/>
            <a:ext cx="8301567" cy="4079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静态白盒测试怎样做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97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3"/>
            <a:ext cx="10743181" cy="464185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无论是函数调用图还是控制流图，都是从图的角度，脱离代码分析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无法看出函数调用接口的复杂性，如包含多少个参数，参数类型是否复杂等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判定节点的复杂度和循环结构的复杂度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如判定表达式包含多少个简单的判定条件，循环次数如何控制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判定节点间是否存在相互关联等</a:t>
            </a:r>
            <a:endParaRPr lang="en-US" altLang="zh-CN" dirty="0" smtClean="0"/>
          </a:p>
          <a:p>
            <a:r>
              <a:rPr lang="zh-CN" altLang="en-US" dirty="0" smtClean="0"/>
              <a:t>局限性解决办法：通过代码评审和动态白盒测试来对代码进一步测试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静态结构分析局限性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8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静态白盒测试通过对比标准和规范，检查程序逻辑，直接定位缺陷，从而加快测试进度，降低测试工作量</a:t>
            </a:r>
            <a:endParaRPr lang="en-US" altLang="zh-CN" dirty="0" smtClean="0"/>
          </a:p>
          <a:p>
            <a:r>
              <a:rPr lang="zh-CN" altLang="en-US" dirty="0" smtClean="0"/>
              <a:t>静态白盒测试还基于缺陷预防的思想，通过检查程序的各种图表定位哪些具有高风险的程序代码，并承担部分代码质量度量的工作</a:t>
            </a:r>
            <a:endParaRPr lang="en-US" altLang="zh-CN" dirty="0" smtClean="0"/>
          </a:p>
          <a:p>
            <a:r>
              <a:rPr lang="zh-CN" altLang="en-US" dirty="0" smtClean="0"/>
              <a:t>注意：评审并非仅针对源代码，这种</a:t>
            </a:r>
            <a:r>
              <a:rPr lang="zh-CN" altLang="en-US" dirty="0" smtClean="0">
                <a:solidFill>
                  <a:srgbClr val="FF0000"/>
                </a:solidFill>
              </a:rPr>
              <a:t>静态检查适用于从需求阶段到验收测试阶段的所有阶段工作产品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静态白盒测试总结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60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静态白盒测试</a:t>
            </a:r>
            <a:endParaRPr lang="en-US" altLang="zh-CN" dirty="0" smtClean="0"/>
          </a:p>
          <a:p>
            <a:r>
              <a:rPr lang="zh-CN" altLang="en-US" dirty="0" smtClean="0"/>
              <a:t>评审流程及各个环节中人员的职责</a:t>
            </a:r>
            <a:endParaRPr lang="en-US" altLang="zh-CN" dirty="0" smtClean="0"/>
          </a:p>
          <a:p>
            <a:r>
              <a:rPr lang="zh-CN" altLang="en-US" dirty="0" smtClean="0"/>
              <a:t>代码结构分析</a:t>
            </a:r>
            <a:endParaRPr lang="en-US" altLang="zh-CN" dirty="0" smtClean="0"/>
          </a:p>
          <a:p>
            <a:r>
              <a:rPr lang="zh-CN" altLang="en-US" dirty="0" smtClean="0"/>
              <a:t>代码质量度量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内容总结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61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164637" y="4038135"/>
            <a:ext cx="3027363" cy="2732957"/>
            <a:chOff x="9164637" y="4038135"/>
            <a:chExt cx="3027363" cy="2732957"/>
          </a:xfrm>
        </p:grpSpPr>
        <p:sp>
          <p:nvSpPr>
            <p:cNvPr id="18" name="等腰三角形 58"/>
            <p:cNvSpPr/>
            <p:nvPr/>
          </p:nvSpPr>
          <p:spPr>
            <a:xfrm>
              <a:off x="9525108" y="5430674"/>
              <a:ext cx="1162051" cy="1307229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  <a:gd name="connsiteX0" fmla="*/ 0 w 1774032"/>
                <a:gd name="connsiteY0" fmla="*/ 112635 h 641273"/>
                <a:gd name="connsiteX1" fmla="*/ 778670 w 1774032"/>
                <a:gd name="connsiteY1" fmla="*/ 0 h 641273"/>
                <a:gd name="connsiteX2" fmla="*/ 1774032 w 1774032"/>
                <a:gd name="connsiteY2" fmla="*/ 641273 h 641273"/>
                <a:gd name="connsiteX3" fmla="*/ 0 w 1774032"/>
                <a:gd name="connsiteY3" fmla="*/ 112635 h 641273"/>
                <a:gd name="connsiteX0" fmla="*/ 0 w 1774032"/>
                <a:gd name="connsiteY0" fmla="*/ 181691 h 710329"/>
                <a:gd name="connsiteX1" fmla="*/ 1147764 w 1774032"/>
                <a:gd name="connsiteY1" fmla="*/ 0 h 710329"/>
                <a:gd name="connsiteX2" fmla="*/ 1774032 w 1774032"/>
                <a:gd name="connsiteY2" fmla="*/ 710329 h 710329"/>
                <a:gd name="connsiteX3" fmla="*/ 0 w 1774032"/>
                <a:gd name="connsiteY3" fmla="*/ 181691 h 710329"/>
                <a:gd name="connsiteX0" fmla="*/ 0 w 1147764"/>
                <a:gd name="connsiteY0" fmla="*/ 181691 h 348379"/>
                <a:gd name="connsiteX1" fmla="*/ 1147764 w 1147764"/>
                <a:gd name="connsiteY1" fmla="*/ 0 h 348379"/>
                <a:gd name="connsiteX2" fmla="*/ 547688 w 1147764"/>
                <a:gd name="connsiteY2" fmla="*/ 348379 h 348379"/>
                <a:gd name="connsiteX3" fmla="*/ 0 w 1147764"/>
                <a:gd name="connsiteY3" fmla="*/ 181691 h 348379"/>
                <a:gd name="connsiteX0" fmla="*/ 452437 w 1600201"/>
                <a:gd name="connsiteY0" fmla="*/ 181691 h 732554"/>
                <a:gd name="connsiteX1" fmla="*/ 1600201 w 1600201"/>
                <a:gd name="connsiteY1" fmla="*/ 0 h 732554"/>
                <a:gd name="connsiteX2" fmla="*/ 0 w 1600201"/>
                <a:gd name="connsiteY2" fmla="*/ 732554 h 732554"/>
                <a:gd name="connsiteX3" fmla="*/ 452437 w 1600201"/>
                <a:gd name="connsiteY3" fmla="*/ 181691 h 732554"/>
                <a:gd name="connsiteX0" fmla="*/ 547687 w 1600201"/>
                <a:gd name="connsiteY0" fmla="*/ 0 h 957263"/>
                <a:gd name="connsiteX1" fmla="*/ 1600201 w 1600201"/>
                <a:gd name="connsiteY1" fmla="*/ 224709 h 957263"/>
                <a:gd name="connsiteX2" fmla="*/ 0 w 1600201"/>
                <a:gd name="connsiteY2" fmla="*/ 957263 h 957263"/>
                <a:gd name="connsiteX3" fmla="*/ 547687 w 1600201"/>
                <a:gd name="connsiteY3" fmla="*/ 0 h 957263"/>
                <a:gd name="connsiteX0" fmla="*/ 547687 w 1162051"/>
                <a:gd name="connsiteY0" fmla="*/ 349966 h 1307229"/>
                <a:gd name="connsiteX1" fmla="*/ 1162051 w 1162051"/>
                <a:gd name="connsiteY1" fmla="*/ 0 h 1307229"/>
                <a:gd name="connsiteX2" fmla="*/ 0 w 1162051"/>
                <a:gd name="connsiteY2" fmla="*/ 1307229 h 1307229"/>
                <a:gd name="connsiteX3" fmla="*/ 547687 w 1162051"/>
                <a:gd name="connsiteY3" fmla="*/ 349966 h 130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051" h="1307229">
                  <a:moveTo>
                    <a:pt x="547687" y="349966"/>
                  </a:moveTo>
                  <a:lnTo>
                    <a:pt x="1162051" y="0"/>
                  </a:lnTo>
                  <a:lnTo>
                    <a:pt x="0" y="1307229"/>
                  </a:lnTo>
                  <a:lnTo>
                    <a:pt x="547687" y="349966"/>
                  </a:lnTo>
                  <a:close/>
                </a:path>
              </a:pathLst>
            </a:custGeom>
            <a:solidFill>
              <a:srgbClr val="F2F2F2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"/>
            <p:cNvSpPr/>
            <p:nvPr/>
          </p:nvSpPr>
          <p:spPr>
            <a:xfrm>
              <a:off x="10694277" y="4864997"/>
              <a:ext cx="1474792" cy="557087"/>
            </a:xfrm>
            <a:custGeom>
              <a:avLst/>
              <a:gdLst>
                <a:gd name="connsiteX0" fmla="*/ 0 w 1141417"/>
                <a:gd name="connsiteY0" fmla="*/ 877762 h 877762"/>
                <a:gd name="connsiteX1" fmla="*/ 570709 w 1141417"/>
                <a:gd name="connsiteY1" fmla="*/ 0 h 877762"/>
                <a:gd name="connsiteX2" fmla="*/ 1141417 w 1141417"/>
                <a:gd name="connsiteY2" fmla="*/ 877762 h 877762"/>
                <a:gd name="connsiteX3" fmla="*/ 0 w 1141417"/>
                <a:gd name="connsiteY3" fmla="*/ 877762 h 877762"/>
                <a:gd name="connsiteX0" fmla="*/ 0 w 1833567"/>
                <a:gd name="connsiteY0" fmla="*/ 877762 h 877762"/>
                <a:gd name="connsiteX1" fmla="*/ 570709 w 1833567"/>
                <a:gd name="connsiteY1" fmla="*/ 0 h 877762"/>
                <a:gd name="connsiteX2" fmla="*/ 1833567 w 1833567"/>
                <a:gd name="connsiteY2" fmla="*/ 433262 h 877762"/>
                <a:gd name="connsiteX3" fmla="*/ 0 w 1833567"/>
                <a:gd name="connsiteY3" fmla="*/ 877762 h 877762"/>
                <a:gd name="connsiteX0" fmla="*/ 0 w 1268417"/>
                <a:gd name="connsiteY0" fmla="*/ 426912 h 433262"/>
                <a:gd name="connsiteX1" fmla="*/ 5559 w 1268417"/>
                <a:gd name="connsiteY1" fmla="*/ 0 h 433262"/>
                <a:gd name="connsiteX2" fmla="*/ 1268417 w 1268417"/>
                <a:gd name="connsiteY2" fmla="*/ 433262 h 433262"/>
                <a:gd name="connsiteX3" fmla="*/ 0 w 1268417"/>
                <a:gd name="connsiteY3" fmla="*/ 426912 h 433262"/>
                <a:gd name="connsiteX0" fmla="*/ 0 w 1474792"/>
                <a:gd name="connsiteY0" fmla="*/ 557087 h 557087"/>
                <a:gd name="connsiteX1" fmla="*/ 211934 w 1474792"/>
                <a:gd name="connsiteY1" fmla="*/ 0 h 557087"/>
                <a:gd name="connsiteX2" fmla="*/ 1474792 w 1474792"/>
                <a:gd name="connsiteY2" fmla="*/ 433262 h 557087"/>
                <a:gd name="connsiteX3" fmla="*/ 0 w 1474792"/>
                <a:gd name="connsiteY3" fmla="*/ 557087 h 55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792" h="557087">
                  <a:moveTo>
                    <a:pt x="0" y="557087"/>
                  </a:moveTo>
                  <a:lnTo>
                    <a:pt x="211934" y="0"/>
                  </a:lnTo>
                  <a:lnTo>
                    <a:pt x="1474792" y="433262"/>
                  </a:lnTo>
                  <a:lnTo>
                    <a:pt x="0" y="55708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E4E6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58"/>
            <p:cNvSpPr/>
            <p:nvPr/>
          </p:nvSpPr>
          <p:spPr>
            <a:xfrm>
              <a:off x="10914029" y="4654507"/>
              <a:ext cx="1245394" cy="641273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394" h="641273">
                  <a:moveTo>
                    <a:pt x="0" y="203123"/>
                  </a:moveTo>
                  <a:lnTo>
                    <a:pt x="250032" y="0"/>
                  </a:lnTo>
                  <a:lnTo>
                    <a:pt x="1245394" y="641273"/>
                  </a:lnTo>
                  <a:lnTo>
                    <a:pt x="0" y="203123"/>
                  </a:lnTo>
                  <a:close/>
                </a:path>
              </a:pathLst>
            </a:custGeom>
            <a:solidFill>
              <a:srgbClr val="F2F2F2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34"/>
            <p:cNvSpPr/>
            <p:nvPr/>
          </p:nvSpPr>
          <p:spPr>
            <a:xfrm rot="7233140">
              <a:off x="9433484" y="4630457"/>
              <a:ext cx="1793112" cy="804826"/>
            </a:xfrm>
            <a:custGeom>
              <a:avLst/>
              <a:gdLst>
                <a:gd name="connsiteX0" fmla="*/ 0 w 1634073"/>
                <a:gd name="connsiteY0" fmla="*/ 702844 h 702844"/>
                <a:gd name="connsiteX1" fmla="*/ 412538 w 1634073"/>
                <a:gd name="connsiteY1" fmla="*/ 0 h 702844"/>
                <a:gd name="connsiteX2" fmla="*/ 1634073 w 1634073"/>
                <a:gd name="connsiteY2" fmla="*/ 702844 h 702844"/>
                <a:gd name="connsiteX3" fmla="*/ 0 w 1634073"/>
                <a:gd name="connsiteY3" fmla="*/ 702844 h 702844"/>
                <a:gd name="connsiteX0" fmla="*/ 0 w 1767688"/>
                <a:gd name="connsiteY0" fmla="*/ 807522 h 807522"/>
                <a:gd name="connsiteX1" fmla="*/ 546153 w 1767688"/>
                <a:gd name="connsiteY1" fmla="*/ 0 h 807522"/>
                <a:gd name="connsiteX2" fmla="*/ 1767688 w 1767688"/>
                <a:gd name="connsiteY2" fmla="*/ 702844 h 807522"/>
                <a:gd name="connsiteX3" fmla="*/ 0 w 1767688"/>
                <a:gd name="connsiteY3" fmla="*/ 807522 h 807522"/>
                <a:gd name="connsiteX0" fmla="*/ 0 w 1793112"/>
                <a:gd name="connsiteY0" fmla="*/ 807522 h 807522"/>
                <a:gd name="connsiteX1" fmla="*/ 546153 w 1793112"/>
                <a:gd name="connsiteY1" fmla="*/ 0 h 807522"/>
                <a:gd name="connsiteX2" fmla="*/ 1793112 w 1793112"/>
                <a:gd name="connsiteY2" fmla="*/ 802128 h 807522"/>
                <a:gd name="connsiteX3" fmla="*/ 0 w 1793112"/>
                <a:gd name="connsiteY3" fmla="*/ 807522 h 807522"/>
                <a:gd name="connsiteX0" fmla="*/ 0 w 1793112"/>
                <a:gd name="connsiteY0" fmla="*/ 804826 h 804826"/>
                <a:gd name="connsiteX1" fmla="*/ 466633 w 1793112"/>
                <a:gd name="connsiteY1" fmla="*/ 0 h 804826"/>
                <a:gd name="connsiteX2" fmla="*/ 1793112 w 1793112"/>
                <a:gd name="connsiteY2" fmla="*/ 799432 h 804826"/>
                <a:gd name="connsiteX3" fmla="*/ 0 w 1793112"/>
                <a:gd name="connsiteY3" fmla="*/ 804826 h 80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112" h="804826">
                  <a:moveTo>
                    <a:pt x="0" y="804826"/>
                  </a:moveTo>
                  <a:lnTo>
                    <a:pt x="466633" y="0"/>
                  </a:lnTo>
                  <a:lnTo>
                    <a:pt x="1793112" y="799432"/>
                  </a:lnTo>
                  <a:lnTo>
                    <a:pt x="0" y="8048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164637" y="4361031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23" idx="7"/>
            </p:cNvCxnSpPr>
            <p:nvPr/>
          </p:nvCxnSpPr>
          <p:spPr>
            <a:xfrm flipV="1">
              <a:off x="9203661" y="4056233"/>
              <a:ext cx="1232563" cy="311493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0415745" y="4038135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9539286" y="4074330"/>
              <a:ext cx="889220" cy="1524954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39" idx="1"/>
            </p:cNvCxnSpPr>
            <p:nvPr/>
          </p:nvCxnSpPr>
          <p:spPr>
            <a:xfrm flipH="1" flipV="1">
              <a:off x="9187496" y="4406750"/>
              <a:ext cx="330288" cy="1187970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 flipV="1">
              <a:off x="9210357" y="4383891"/>
              <a:ext cx="1692139" cy="475776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34" idx="1"/>
              <a:endCxn id="25" idx="5"/>
            </p:cNvCxnSpPr>
            <p:nvPr/>
          </p:nvCxnSpPr>
          <p:spPr>
            <a:xfrm flipH="1" flipV="1">
              <a:off x="10454769" y="4077159"/>
              <a:ext cx="430205" cy="766345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39" idx="7"/>
              <a:endCxn id="34" idx="3"/>
            </p:cNvCxnSpPr>
            <p:nvPr/>
          </p:nvCxnSpPr>
          <p:spPr>
            <a:xfrm flipV="1">
              <a:off x="9550113" y="4875833"/>
              <a:ext cx="1334861" cy="718887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10671972" y="5407353"/>
              <a:ext cx="36000" cy="360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1148994" y="4643238"/>
              <a:ext cx="28800" cy="288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878279" y="4836809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1"/>
            <p:cNvSpPr/>
            <p:nvPr/>
          </p:nvSpPr>
          <p:spPr>
            <a:xfrm>
              <a:off x="9519057" y="5605893"/>
              <a:ext cx="560392" cy="1135731"/>
            </a:xfrm>
            <a:custGeom>
              <a:avLst/>
              <a:gdLst>
                <a:gd name="connsiteX0" fmla="*/ 0 w 1141417"/>
                <a:gd name="connsiteY0" fmla="*/ 877762 h 877762"/>
                <a:gd name="connsiteX1" fmla="*/ 570709 w 1141417"/>
                <a:gd name="connsiteY1" fmla="*/ 0 h 877762"/>
                <a:gd name="connsiteX2" fmla="*/ 1141417 w 1141417"/>
                <a:gd name="connsiteY2" fmla="*/ 877762 h 877762"/>
                <a:gd name="connsiteX3" fmla="*/ 0 w 1141417"/>
                <a:gd name="connsiteY3" fmla="*/ 877762 h 877762"/>
                <a:gd name="connsiteX0" fmla="*/ 0 w 1833567"/>
                <a:gd name="connsiteY0" fmla="*/ 877762 h 877762"/>
                <a:gd name="connsiteX1" fmla="*/ 570709 w 1833567"/>
                <a:gd name="connsiteY1" fmla="*/ 0 h 877762"/>
                <a:gd name="connsiteX2" fmla="*/ 1833567 w 1833567"/>
                <a:gd name="connsiteY2" fmla="*/ 433262 h 877762"/>
                <a:gd name="connsiteX3" fmla="*/ 0 w 1833567"/>
                <a:gd name="connsiteY3" fmla="*/ 877762 h 877762"/>
                <a:gd name="connsiteX0" fmla="*/ 0 w 1268417"/>
                <a:gd name="connsiteY0" fmla="*/ 426912 h 433262"/>
                <a:gd name="connsiteX1" fmla="*/ 5559 w 1268417"/>
                <a:gd name="connsiteY1" fmla="*/ 0 h 433262"/>
                <a:gd name="connsiteX2" fmla="*/ 1268417 w 1268417"/>
                <a:gd name="connsiteY2" fmla="*/ 433262 h 433262"/>
                <a:gd name="connsiteX3" fmla="*/ 0 w 1268417"/>
                <a:gd name="connsiteY3" fmla="*/ 426912 h 433262"/>
                <a:gd name="connsiteX0" fmla="*/ 0 w 1474792"/>
                <a:gd name="connsiteY0" fmla="*/ 557087 h 557087"/>
                <a:gd name="connsiteX1" fmla="*/ 211934 w 1474792"/>
                <a:gd name="connsiteY1" fmla="*/ 0 h 557087"/>
                <a:gd name="connsiteX2" fmla="*/ 1474792 w 1474792"/>
                <a:gd name="connsiteY2" fmla="*/ 433262 h 557087"/>
                <a:gd name="connsiteX3" fmla="*/ 0 w 1474792"/>
                <a:gd name="connsiteY3" fmla="*/ 557087 h 557087"/>
                <a:gd name="connsiteX0" fmla="*/ 0 w 579442"/>
                <a:gd name="connsiteY0" fmla="*/ 557087 h 557087"/>
                <a:gd name="connsiteX1" fmla="*/ 211934 w 579442"/>
                <a:gd name="connsiteY1" fmla="*/ 0 h 557087"/>
                <a:gd name="connsiteX2" fmla="*/ 579442 w 579442"/>
                <a:gd name="connsiteY2" fmla="*/ 273719 h 557087"/>
                <a:gd name="connsiteX3" fmla="*/ 0 w 579442"/>
                <a:gd name="connsiteY3" fmla="*/ 557087 h 557087"/>
                <a:gd name="connsiteX0" fmla="*/ 0 w 758036"/>
                <a:gd name="connsiteY0" fmla="*/ 557087 h 557087"/>
                <a:gd name="connsiteX1" fmla="*/ 211934 w 758036"/>
                <a:gd name="connsiteY1" fmla="*/ 0 h 557087"/>
                <a:gd name="connsiteX2" fmla="*/ 758036 w 758036"/>
                <a:gd name="connsiteY2" fmla="*/ 164181 h 557087"/>
                <a:gd name="connsiteX3" fmla="*/ 0 w 758036"/>
                <a:gd name="connsiteY3" fmla="*/ 557087 h 557087"/>
                <a:gd name="connsiteX0" fmla="*/ 0 w 569917"/>
                <a:gd name="connsiteY0" fmla="*/ 1145256 h 1145256"/>
                <a:gd name="connsiteX1" fmla="*/ 23815 w 569917"/>
                <a:gd name="connsiteY1" fmla="*/ 0 h 1145256"/>
                <a:gd name="connsiteX2" fmla="*/ 569917 w 569917"/>
                <a:gd name="connsiteY2" fmla="*/ 164181 h 1145256"/>
                <a:gd name="connsiteX3" fmla="*/ 0 w 569917"/>
                <a:gd name="connsiteY3" fmla="*/ 1145256 h 1145256"/>
                <a:gd name="connsiteX0" fmla="*/ 0 w 560392"/>
                <a:gd name="connsiteY0" fmla="*/ 1135731 h 1135731"/>
                <a:gd name="connsiteX1" fmla="*/ 14290 w 560392"/>
                <a:gd name="connsiteY1" fmla="*/ 0 h 1135731"/>
                <a:gd name="connsiteX2" fmla="*/ 560392 w 560392"/>
                <a:gd name="connsiteY2" fmla="*/ 164181 h 1135731"/>
                <a:gd name="connsiteX3" fmla="*/ 0 w 560392"/>
                <a:gd name="connsiteY3" fmla="*/ 1135731 h 11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392" h="1135731">
                  <a:moveTo>
                    <a:pt x="0" y="1135731"/>
                  </a:moveTo>
                  <a:lnTo>
                    <a:pt x="14290" y="0"/>
                  </a:lnTo>
                  <a:lnTo>
                    <a:pt x="560392" y="164181"/>
                  </a:lnTo>
                  <a:lnTo>
                    <a:pt x="0" y="1135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E4E6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9504893" y="6725373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58"/>
            <p:cNvSpPr/>
            <p:nvPr/>
          </p:nvSpPr>
          <p:spPr>
            <a:xfrm>
              <a:off x="9538637" y="5429148"/>
              <a:ext cx="1147764" cy="348379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  <a:gd name="connsiteX0" fmla="*/ 0 w 1774032"/>
                <a:gd name="connsiteY0" fmla="*/ 112635 h 641273"/>
                <a:gd name="connsiteX1" fmla="*/ 778670 w 1774032"/>
                <a:gd name="connsiteY1" fmla="*/ 0 h 641273"/>
                <a:gd name="connsiteX2" fmla="*/ 1774032 w 1774032"/>
                <a:gd name="connsiteY2" fmla="*/ 641273 h 641273"/>
                <a:gd name="connsiteX3" fmla="*/ 0 w 1774032"/>
                <a:gd name="connsiteY3" fmla="*/ 112635 h 641273"/>
                <a:gd name="connsiteX0" fmla="*/ 0 w 1774032"/>
                <a:gd name="connsiteY0" fmla="*/ 181691 h 710329"/>
                <a:gd name="connsiteX1" fmla="*/ 1147764 w 1774032"/>
                <a:gd name="connsiteY1" fmla="*/ 0 h 710329"/>
                <a:gd name="connsiteX2" fmla="*/ 1774032 w 1774032"/>
                <a:gd name="connsiteY2" fmla="*/ 710329 h 710329"/>
                <a:gd name="connsiteX3" fmla="*/ 0 w 1774032"/>
                <a:gd name="connsiteY3" fmla="*/ 181691 h 710329"/>
                <a:gd name="connsiteX0" fmla="*/ 0 w 1147764"/>
                <a:gd name="connsiteY0" fmla="*/ 181691 h 348379"/>
                <a:gd name="connsiteX1" fmla="*/ 1147764 w 1147764"/>
                <a:gd name="connsiteY1" fmla="*/ 0 h 348379"/>
                <a:gd name="connsiteX2" fmla="*/ 547688 w 1147764"/>
                <a:gd name="connsiteY2" fmla="*/ 348379 h 348379"/>
                <a:gd name="connsiteX3" fmla="*/ 0 w 1147764"/>
                <a:gd name="connsiteY3" fmla="*/ 181691 h 34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764" h="348379">
                  <a:moveTo>
                    <a:pt x="0" y="181691"/>
                  </a:moveTo>
                  <a:lnTo>
                    <a:pt x="1147764" y="0"/>
                  </a:lnTo>
                  <a:lnTo>
                    <a:pt x="547688" y="348379"/>
                  </a:lnTo>
                  <a:lnTo>
                    <a:pt x="0" y="18169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511089" y="5588025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56426" y="5764191"/>
              <a:ext cx="36000" cy="360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2163200" y="5284321"/>
              <a:ext cx="28800" cy="288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0" y="6433143"/>
            <a:ext cx="121920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258103" y="2593076"/>
            <a:ext cx="4339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68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代码检查主要是通过</a:t>
            </a:r>
            <a:r>
              <a:rPr lang="zh-CN" altLang="en-US" dirty="0" smtClean="0">
                <a:solidFill>
                  <a:srgbClr val="FF0000"/>
                </a:solidFill>
              </a:rPr>
              <a:t>同行评审</a:t>
            </a:r>
            <a:r>
              <a:rPr lang="zh-CN" altLang="en-US" dirty="0" smtClean="0"/>
              <a:t>来发现缺陷；</a:t>
            </a:r>
            <a:endParaRPr lang="en-US" altLang="zh-CN" dirty="0" smtClean="0"/>
          </a:p>
          <a:p>
            <a:r>
              <a:rPr lang="zh-CN" altLang="en-US" dirty="0" smtClean="0"/>
              <a:t>以评审会议为形式，通过多人对软件交付物进行检查，从而发现缺陷，或者获得改进优化的机会</a:t>
            </a:r>
            <a:endParaRPr lang="en-US" altLang="zh-CN" dirty="0" smtClean="0"/>
          </a:p>
          <a:p>
            <a:r>
              <a:rPr lang="zh-CN" altLang="en-US" dirty="0" smtClean="0"/>
              <a:t>同行评审往往需要投入大量时间和人力资源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858583" y="145142"/>
            <a:ext cx="8301567" cy="4079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代码检查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0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客户真正需要什么？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01" y="895646"/>
            <a:ext cx="10409524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为什么需要评审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 rotWithShape="1">
          <a:blip r:embed="rId3"/>
          <a:srcRect l="18938" t="23214" r="3589" b="6760"/>
          <a:stretch/>
        </p:blipFill>
        <p:spPr>
          <a:xfrm>
            <a:off x="642935" y="828674"/>
            <a:ext cx="11158540" cy="58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3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8936" y="864552"/>
            <a:ext cx="10853964" cy="585057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为什么需要评审？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开发早期无法提供可运行对象，无法执行测试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特定类型的缺陷，通过测试无法发现</a:t>
            </a:r>
            <a:endParaRPr lang="en-US" altLang="zh-CN" dirty="0" smtClean="0"/>
          </a:p>
          <a:p>
            <a:r>
              <a:rPr lang="zh-CN" altLang="en-US" dirty="0" smtClean="0"/>
              <a:t>增加评审的意义：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有助于发现开发早期需求和设计中的缺陷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促使参与者在有监督压力下工作，提高责任心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有助于程序员发现不足，提高工作质量</a:t>
            </a:r>
            <a:endParaRPr lang="en-US" altLang="zh-CN" dirty="0" smtClean="0"/>
          </a:p>
          <a:p>
            <a:r>
              <a:rPr lang="zh-CN" altLang="en-US" dirty="0" smtClean="0"/>
              <a:t>同行评审的核心：缺陷预防</a:t>
            </a:r>
            <a:endParaRPr lang="en-US" altLang="zh-CN" dirty="0" smtClean="0"/>
          </a:p>
          <a:p>
            <a:r>
              <a:rPr lang="zh-CN" altLang="en-US" dirty="0" smtClean="0"/>
              <a:t>目的：发现缺陷，改进开发过程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为什么需要评审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86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9635</TotalTime>
  <Words>2107</Words>
  <Application>Microsoft Office PowerPoint</Application>
  <PresentationFormat>宽屏</PresentationFormat>
  <Paragraphs>236</Paragraphs>
  <Slides>53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等线</vt:lpstr>
      <vt:lpstr>黑体</vt:lpstr>
      <vt:lpstr>楷体</vt:lpstr>
      <vt:lpstr>宋体</vt:lpstr>
      <vt:lpstr>Arial</vt:lpstr>
      <vt:lpstr>Calibri</vt:lpstr>
      <vt:lpstr>Lucida Console</vt:lpstr>
      <vt:lpstr>Times New Roman</vt:lpstr>
      <vt:lpstr>Office Theme</vt:lpstr>
      <vt:lpstr>PowerPoint 演示文稿</vt:lpstr>
      <vt:lpstr>本节教学目标 </vt:lpstr>
      <vt:lpstr>PowerPoint 演示文稿</vt:lpstr>
      <vt:lpstr>静态白盒测试背景知识</vt:lpstr>
      <vt:lpstr>静态白盒测试怎样做</vt:lpstr>
      <vt:lpstr>代码检查</vt:lpstr>
      <vt:lpstr>客户真正需要什么？</vt:lpstr>
      <vt:lpstr>为什么需要评审</vt:lpstr>
      <vt:lpstr>为什么需要评审</vt:lpstr>
      <vt:lpstr>同行评审的方法</vt:lpstr>
      <vt:lpstr>同行评审方法的比较</vt:lpstr>
      <vt:lpstr>同行评审方法的比较</vt:lpstr>
      <vt:lpstr>同行评审方法比较</vt:lpstr>
      <vt:lpstr>同行评审方法比较</vt:lpstr>
      <vt:lpstr>同行评审方法比较</vt:lpstr>
      <vt:lpstr>同行评审方法比较</vt:lpstr>
      <vt:lpstr>同行评审的5种角色</vt:lpstr>
      <vt:lpstr>评审流程</vt:lpstr>
      <vt:lpstr>计划评审会议</vt:lpstr>
      <vt:lpstr>计划评审会议</vt:lpstr>
      <vt:lpstr>主持人工作</vt:lpstr>
      <vt:lpstr>召开评审预备会</vt:lpstr>
      <vt:lpstr>召开预备评审会议</vt:lpstr>
      <vt:lpstr>召开预备评审会议</vt:lpstr>
      <vt:lpstr>准备评审会议</vt:lpstr>
      <vt:lpstr>召开评审会议</vt:lpstr>
      <vt:lpstr>召开评审会议</vt:lpstr>
      <vt:lpstr>召开第3小时会议</vt:lpstr>
      <vt:lpstr>召开第3小时会议</vt:lpstr>
      <vt:lpstr>修复缺陷</vt:lpstr>
      <vt:lpstr>修复缺陷</vt:lpstr>
      <vt:lpstr>确认修复</vt:lpstr>
      <vt:lpstr>确认修复</vt:lpstr>
      <vt:lpstr>评审结果</vt:lpstr>
      <vt:lpstr>静态白盒测试怎样做</vt:lpstr>
      <vt:lpstr>静态结构分析</vt:lpstr>
      <vt:lpstr>静态结构分析</vt:lpstr>
      <vt:lpstr>静态结构分析</vt:lpstr>
      <vt:lpstr>静态结构分析</vt:lpstr>
      <vt:lpstr>静态白盒测试怎样做</vt:lpstr>
      <vt:lpstr>代码质量度量</vt:lpstr>
      <vt:lpstr>代码质量度量</vt:lpstr>
      <vt:lpstr>代码质量度量</vt:lpstr>
      <vt:lpstr>代码质量度量</vt:lpstr>
      <vt:lpstr>代码质量度量</vt:lpstr>
      <vt:lpstr>静态结构分析练习</vt:lpstr>
      <vt:lpstr>静态结构分析练习</vt:lpstr>
      <vt:lpstr>静态结构分析练习</vt:lpstr>
      <vt:lpstr>针对不合理的函数改进策略</vt:lpstr>
      <vt:lpstr>静态结构分析局限性</vt:lpstr>
      <vt:lpstr>静态白盒测试总结</vt:lpstr>
      <vt:lpstr>内容总结</vt:lpstr>
      <vt:lpstr>PowerPoint 演示文稿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Administrator</cp:lastModifiedBy>
  <cp:revision>748</cp:revision>
  <dcterms:created xsi:type="dcterms:W3CDTF">2015-11-26T12:54:06Z</dcterms:created>
  <dcterms:modified xsi:type="dcterms:W3CDTF">2017-06-08T01:27:45Z</dcterms:modified>
</cp:coreProperties>
</file>